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394" r:id="rId2"/>
    <p:sldId id="597" r:id="rId3"/>
    <p:sldId id="497" r:id="rId4"/>
    <p:sldId id="562" r:id="rId5"/>
    <p:sldId id="556" r:id="rId6"/>
    <p:sldId id="567" r:id="rId7"/>
    <p:sldId id="569" r:id="rId8"/>
    <p:sldId id="551" r:id="rId9"/>
    <p:sldId id="600" r:id="rId10"/>
    <p:sldId id="582" r:id="rId11"/>
    <p:sldId id="601" r:id="rId12"/>
    <p:sldId id="581" r:id="rId13"/>
    <p:sldId id="563" r:id="rId14"/>
    <p:sldId id="471" r:id="rId15"/>
    <p:sldId id="520" r:id="rId16"/>
    <p:sldId id="595" r:id="rId17"/>
    <p:sldId id="607" r:id="rId18"/>
    <p:sldId id="561" r:id="rId19"/>
    <p:sldId id="568" r:id="rId20"/>
    <p:sldId id="558" r:id="rId21"/>
    <p:sldId id="559" r:id="rId22"/>
    <p:sldId id="564" r:id="rId23"/>
    <p:sldId id="529" r:id="rId24"/>
    <p:sldId id="530" r:id="rId25"/>
    <p:sldId id="531" r:id="rId26"/>
    <p:sldId id="525" r:id="rId27"/>
    <p:sldId id="526" r:id="rId28"/>
    <p:sldId id="540" r:id="rId29"/>
    <p:sldId id="522" r:id="rId30"/>
    <p:sldId id="576" r:id="rId31"/>
    <p:sldId id="574" r:id="rId32"/>
    <p:sldId id="578" r:id="rId33"/>
    <p:sldId id="575" r:id="rId34"/>
    <p:sldId id="548" r:id="rId35"/>
    <p:sldId id="573" r:id="rId36"/>
    <p:sldId id="523" r:id="rId37"/>
    <p:sldId id="521" r:id="rId38"/>
    <p:sldId id="533" r:id="rId39"/>
    <p:sldId id="535" r:id="rId40"/>
    <p:sldId id="612" r:id="rId41"/>
    <p:sldId id="534" r:id="rId42"/>
    <p:sldId id="537" r:id="rId43"/>
    <p:sldId id="613" r:id="rId44"/>
    <p:sldId id="614" r:id="rId45"/>
    <p:sldId id="620" r:id="rId46"/>
    <p:sldId id="619" r:id="rId47"/>
    <p:sldId id="538" r:id="rId48"/>
    <p:sldId id="621" r:id="rId49"/>
    <p:sldId id="609" r:id="rId50"/>
    <p:sldId id="610" r:id="rId51"/>
    <p:sldId id="611" r:id="rId52"/>
    <p:sldId id="598" r:id="rId53"/>
    <p:sldId id="599" r:id="rId54"/>
    <p:sldId id="606" r:id="rId55"/>
    <p:sldId id="593" r:id="rId56"/>
    <p:sldId id="580" r:id="rId57"/>
    <p:sldId id="602" r:id="rId58"/>
    <p:sldId id="585" r:id="rId59"/>
    <p:sldId id="605" r:id="rId60"/>
    <p:sldId id="588" r:id="rId61"/>
    <p:sldId id="615" r:id="rId62"/>
    <p:sldId id="617" r:id="rId63"/>
    <p:sldId id="616" r:id="rId64"/>
    <p:sldId id="618" r:id="rId65"/>
    <p:sldId id="589" r:id="rId66"/>
    <p:sldId id="586" r:id="rId67"/>
    <p:sldId id="590" r:id="rId68"/>
    <p:sldId id="591" r:id="rId69"/>
    <p:sldId id="587" r:id="rId70"/>
    <p:sldId id="579" r:id="rId71"/>
    <p:sldId id="608" r:id="rId72"/>
    <p:sldId id="594" r:id="rId73"/>
    <p:sldId id="549" r:id="rId74"/>
    <p:sldId id="566" r:id="rId75"/>
    <p:sldId id="603" r:id="rId76"/>
    <p:sldId id="572" r:id="rId77"/>
    <p:sldId id="604" r:id="rId78"/>
    <p:sldId id="596" r:id="rId79"/>
    <p:sldId id="570" r:id="rId80"/>
    <p:sldId id="370" r:id="rId81"/>
  </p:sldIdLst>
  <p:sldSz cx="9144000" cy="5143500" type="screen16x9"/>
  <p:notesSz cx="6858000" cy="9144000"/>
  <p:custDataLst>
    <p:tags r:id="rId8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96D5"/>
    <a:srgbClr val="FFFFFF"/>
    <a:srgbClr val="67AFE3"/>
    <a:srgbClr val="969696"/>
    <a:srgbClr val="FF51B7"/>
    <a:srgbClr val="F5F5F5"/>
    <a:srgbClr val="C8C8C8"/>
    <a:srgbClr val="D4D4D4"/>
    <a:srgbClr val="EAEAEA"/>
    <a:srgbClr val="F3F0E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777" autoAdjust="0"/>
    <p:restoredTop sz="86035" autoAdjust="0"/>
  </p:normalViewPr>
  <p:slideViewPr>
    <p:cSldViewPr>
      <p:cViewPr varScale="1">
        <p:scale>
          <a:sx n="127" d="100"/>
          <a:sy n="127" d="100"/>
        </p:scale>
        <p:origin x="-1530" y="-90"/>
      </p:cViewPr>
      <p:guideLst>
        <p:guide orient="horz" pos="1620"/>
        <p:guide pos="2880"/>
      </p:guideLst>
    </p:cSldViewPr>
  </p:slideViewPr>
  <p:notesTextViewPr>
    <p:cViewPr>
      <p:scale>
        <a:sx n="125" d="100"/>
        <a:sy n="125" d="100"/>
      </p:scale>
      <p:origin x="0" y="0"/>
    </p:cViewPr>
  </p:notesTextViewPr>
  <p:sorterViewPr>
    <p:cViewPr>
      <p:scale>
        <a:sx n="75" d="100"/>
        <a:sy n="75" d="100"/>
      </p:scale>
      <p:origin x="0" y="840"/>
    </p:cViewPr>
  </p:sorterViewPr>
  <p:notesViewPr>
    <p:cSldViewPr>
      <p:cViewPr varScale="1">
        <p:scale>
          <a:sx n="84" d="100"/>
          <a:sy n="84" d="100"/>
        </p:scale>
        <p:origin x="3084" y="5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5C44A-C3B5-4E5E-A381-4B0393BE9C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CN" altLang="en-US"/>
        </a:p>
      </dgm:t>
    </dgm:pt>
    <dgm:pt modelId="{87C391C7-ADC5-42B3-AC30-42F3EE5C341C}">
      <dgm:prSet phldrT="[文本]"/>
      <dgm:spPr/>
      <dgm:t>
        <a:bodyPr/>
        <a:lstStyle/>
        <a:p>
          <a:r>
            <a:rPr lang="zh-CN" altLang="en-US" dirty="0" smtClean="0"/>
            <a:t>构建库</a:t>
          </a:r>
          <a:endParaRPr lang="zh-CN" altLang="en-US" dirty="0"/>
        </a:p>
      </dgm:t>
    </dgm:pt>
    <dgm:pt modelId="{76A7FD75-8F7D-4186-ADAA-29F091D930C6}" type="parTrans" cxnId="{30A536DD-4CBD-4F46-9EB8-4F22CE491E07}">
      <dgm:prSet/>
      <dgm:spPr/>
      <dgm:t>
        <a:bodyPr/>
        <a:lstStyle/>
        <a:p>
          <a:endParaRPr lang="zh-CN" altLang="en-US"/>
        </a:p>
      </dgm:t>
    </dgm:pt>
    <dgm:pt modelId="{52945923-3EB3-43CA-97DF-0474C3492AD8}" type="sibTrans" cxnId="{30A536DD-4CBD-4F46-9EB8-4F22CE491E07}">
      <dgm:prSet/>
      <dgm:spPr/>
      <dgm:t>
        <a:bodyPr/>
        <a:lstStyle/>
        <a:p>
          <a:endParaRPr lang="zh-CN" altLang="en-US"/>
        </a:p>
      </dgm:t>
    </dgm:pt>
    <dgm:pt modelId="{306169E2-5A40-415E-973B-3EF1AC226050}">
      <dgm:prSet phldrT="[文本]"/>
      <dgm:spPr/>
      <dgm:t>
        <a:bodyPr/>
        <a:lstStyle/>
        <a:p>
          <a:r>
            <a:rPr lang="zh-CN" altLang="en-US" dirty="0" smtClean="0"/>
            <a:t>结构</a:t>
          </a:r>
          <a:endParaRPr lang="zh-CN" altLang="en-US" dirty="0"/>
        </a:p>
      </dgm:t>
    </dgm:pt>
    <dgm:pt modelId="{7CEDAD46-4855-4A41-B99E-352A5CB80C68}" type="parTrans" cxnId="{7DE3E152-56A2-4F4E-8529-B0B734A213E1}">
      <dgm:prSet/>
      <dgm:spPr/>
      <dgm:t>
        <a:bodyPr/>
        <a:lstStyle/>
        <a:p>
          <a:endParaRPr lang="zh-CN" altLang="en-US"/>
        </a:p>
      </dgm:t>
    </dgm:pt>
    <dgm:pt modelId="{02249408-0371-425E-86B3-C4A04F18A5D3}" type="sibTrans" cxnId="{7DE3E152-56A2-4F4E-8529-B0B734A213E1}">
      <dgm:prSet/>
      <dgm:spPr/>
      <dgm:t>
        <a:bodyPr/>
        <a:lstStyle/>
        <a:p>
          <a:endParaRPr lang="zh-CN" altLang="en-US"/>
        </a:p>
      </dgm:t>
    </dgm:pt>
    <dgm:pt modelId="{BE717852-A6A3-4BAF-8527-8DCF8DA89B3B}">
      <dgm:prSet phldrT="[文本]"/>
      <dgm:spPr/>
      <dgm:t>
        <a:bodyPr/>
        <a:lstStyle/>
        <a:p>
          <a:r>
            <a:rPr lang="zh-CN" altLang="en-US" dirty="0" smtClean="0"/>
            <a:t>钢结构节点</a:t>
          </a:r>
          <a:endParaRPr lang="zh-CN" altLang="en-US" dirty="0"/>
        </a:p>
      </dgm:t>
    </dgm:pt>
    <dgm:pt modelId="{8CFA2D57-AC47-457D-939B-65E34BD122FC}" type="parTrans" cxnId="{439D0721-75B0-4923-8AC5-B88120CB8C9B}">
      <dgm:prSet/>
      <dgm:spPr/>
      <dgm:t>
        <a:bodyPr/>
        <a:lstStyle/>
        <a:p>
          <a:endParaRPr lang="zh-CN" altLang="en-US"/>
        </a:p>
      </dgm:t>
    </dgm:pt>
    <dgm:pt modelId="{62864CB5-6454-4EA6-ABB3-72D44C75CA0D}" type="sibTrans" cxnId="{439D0721-75B0-4923-8AC5-B88120CB8C9B}">
      <dgm:prSet/>
      <dgm:spPr/>
      <dgm:t>
        <a:bodyPr/>
        <a:lstStyle/>
        <a:p>
          <a:endParaRPr lang="zh-CN" altLang="en-US"/>
        </a:p>
      </dgm:t>
    </dgm:pt>
    <dgm:pt modelId="{767C4DAA-18E2-450B-B5A5-10F0475AEDD7}">
      <dgm:prSet phldrT="[文本]"/>
      <dgm:spPr/>
      <dgm:t>
        <a:bodyPr/>
        <a:lstStyle/>
        <a:p>
          <a:r>
            <a:rPr lang="zh-CN" altLang="en-US" dirty="0" smtClean="0"/>
            <a:t>预制构件</a:t>
          </a:r>
          <a:endParaRPr lang="zh-CN" altLang="en-US" dirty="0"/>
        </a:p>
      </dgm:t>
    </dgm:pt>
    <dgm:pt modelId="{315105D3-46BB-4D63-B418-38370C8F25D8}" type="parTrans" cxnId="{3BA5A923-0DAE-418B-9E96-A2D409A30F69}">
      <dgm:prSet/>
      <dgm:spPr/>
      <dgm:t>
        <a:bodyPr/>
        <a:lstStyle/>
        <a:p>
          <a:endParaRPr lang="zh-CN" altLang="en-US"/>
        </a:p>
      </dgm:t>
    </dgm:pt>
    <dgm:pt modelId="{9F59C594-4CA1-44FD-A7C7-A435A3B3974E}" type="sibTrans" cxnId="{3BA5A923-0DAE-418B-9E96-A2D409A30F69}">
      <dgm:prSet/>
      <dgm:spPr/>
      <dgm:t>
        <a:bodyPr/>
        <a:lstStyle/>
        <a:p>
          <a:endParaRPr lang="zh-CN" altLang="en-US"/>
        </a:p>
      </dgm:t>
    </dgm:pt>
    <dgm:pt modelId="{14B234B5-09FF-4CDA-982E-5FE71ED5EE12}">
      <dgm:prSet phldrT="[文本]"/>
      <dgm:spPr/>
      <dgm:t>
        <a:bodyPr/>
        <a:lstStyle/>
        <a:p>
          <a:r>
            <a:rPr lang="zh-CN" altLang="en-US" dirty="0" smtClean="0"/>
            <a:t>机电</a:t>
          </a:r>
          <a:endParaRPr lang="zh-CN" altLang="en-US" dirty="0"/>
        </a:p>
      </dgm:t>
    </dgm:pt>
    <dgm:pt modelId="{FA9048B2-FCFE-4836-903D-CEFD196EE7A0}" type="parTrans" cxnId="{A988D6BD-D3DF-4BC9-A65F-83DCBE5F062E}">
      <dgm:prSet/>
      <dgm:spPr/>
      <dgm:t>
        <a:bodyPr/>
        <a:lstStyle/>
        <a:p>
          <a:endParaRPr lang="zh-CN" altLang="en-US"/>
        </a:p>
      </dgm:t>
    </dgm:pt>
    <dgm:pt modelId="{2566CB58-25AE-4D36-A02A-C7ECA6B3F1FC}" type="sibTrans" cxnId="{A988D6BD-D3DF-4BC9-A65F-83DCBE5F062E}">
      <dgm:prSet/>
      <dgm:spPr/>
      <dgm:t>
        <a:bodyPr/>
        <a:lstStyle/>
        <a:p>
          <a:endParaRPr lang="zh-CN" altLang="en-US"/>
        </a:p>
      </dgm:t>
    </dgm:pt>
    <dgm:pt modelId="{6F3409BF-2199-4357-8ED7-2E7EBA342CC8}">
      <dgm:prSet phldrT="[文本]"/>
      <dgm:spPr/>
      <dgm:t>
        <a:bodyPr/>
        <a:lstStyle/>
        <a:p>
          <a:r>
            <a:rPr lang="zh-CN" altLang="en-US" dirty="0" smtClean="0"/>
            <a:t>机电设备</a:t>
          </a:r>
          <a:endParaRPr lang="zh-CN" altLang="en-US" dirty="0"/>
        </a:p>
      </dgm:t>
    </dgm:pt>
    <dgm:pt modelId="{50557662-5B53-494E-BA75-C02708F00025}" type="parTrans" cxnId="{8E9E14B5-E48C-411D-9A32-46318EEB2CCB}">
      <dgm:prSet/>
      <dgm:spPr/>
      <dgm:t>
        <a:bodyPr/>
        <a:lstStyle/>
        <a:p>
          <a:endParaRPr lang="zh-CN" altLang="en-US"/>
        </a:p>
      </dgm:t>
    </dgm:pt>
    <dgm:pt modelId="{4E92B310-F57F-4390-BB76-0CA9E6C37F1F}" type="sibTrans" cxnId="{8E9E14B5-E48C-411D-9A32-46318EEB2CCB}">
      <dgm:prSet/>
      <dgm:spPr/>
      <dgm:t>
        <a:bodyPr/>
        <a:lstStyle/>
        <a:p>
          <a:endParaRPr lang="zh-CN" altLang="en-US"/>
        </a:p>
      </dgm:t>
    </dgm:pt>
    <dgm:pt modelId="{9E74D512-E8D0-4C4D-8936-D7F755FD1DBF}">
      <dgm:prSet phldrT="[文本]"/>
      <dgm:spPr/>
      <dgm:t>
        <a:bodyPr/>
        <a:lstStyle/>
        <a:p>
          <a:r>
            <a:rPr lang="zh-CN" altLang="en-US" dirty="0" smtClean="0"/>
            <a:t>建筑</a:t>
          </a:r>
          <a:endParaRPr lang="zh-CN" altLang="en-US" dirty="0"/>
        </a:p>
      </dgm:t>
    </dgm:pt>
    <dgm:pt modelId="{A70B66E6-8B52-477E-A80C-A51D5F6CC4C5}" type="parTrans" cxnId="{BE8FE55E-3DC2-45AC-B983-657A0986067C}">
      <dgm:prSet/>
      <dgm:spPr/>
      <dgm:t>
        <a:bodyPr/>
        <a:lstStyle/>
        <a:p>
          <a:endParaRPr lang="zh-CN" altLang="en-US"/>
        </a:p>
      </dgm:t>
    </dgm:pt>
    <dgm:pt modelId="{A0D63E9E-5C0C-4163-BB83-9DADCDC03AEB}" type="sibTrans" cxnId="{BE8FE55E-3DC2-45AC-B983-657A0986067C}">
      <dgm:prSet/>
      <dgm:spPr/>
      <dgm:t>
        <a:bodyPr/>
        <a:lstStyle/>
        <a:p>
          <a:endParaRPr lang="zh-CN" altLang="en-US"/>
        </a:p>
      </dgm:t>
    </dgm:pt>
    <dgm:pt modelId="{BAFD93B0-7386-4481-B77E-32608FC6E362}">
      <dgm:prSet phldrT="[文本]"/>
      <dgm:spPr/>
      <dgm:t>
        <a:bodyPr/>
        <a:lstStyle/>
        <a:p>
          <a:r>
            <a:rPr lang="zh-CN" altLang="en-US" dirty="0" smtClean="0"/>
            <a:t>管件</a:t>
          </a:r>
          <a:endParaRPr lang="zh-CN" altLang="en-US" dirty="0"/>
        </a:p>
      </dgm:t>
    </dgm:pt>
    <dgm:pt modelId="{950D5BD5-17BF-41A1-BC0E-0A18D9D981DF}" type="parTrans" cxnId="{7D88A149-AE15-4820-8BE0-1A51250F454C}">
      <dgm:prSet/>
      <dgm:spPr/>
      <dgm:t>
        <a:bodyPr/>
        <a:lstStyle/>
        <a:p>
          <a:endParaRPr lang="zh-CN" altLang="en-US"/>
        </a:p>
      </dgm:t>
    </dgm:pt>
    <dgm:pt modelId="{542417E6-7102-46FD-B160-BF713D8FCD8F}" type="sibTrans" cxnId="{7D88A149-AE15-4820-8BE0-1A51250F454C}">
      <dgm:prSet/>
      <dgm:spPr/>
      <dgm:t>
        <a:bodyPr/>
        <a:lstStyle/>
        <a:p>
          <a:endParaRPr lang="zh-CN" altLang="en-US"/>
        </a:p>
      </dgm:t>
    </dgm:pt>
    <dgm:pt modelId="{A79E9B42-8378-47E6-9755-2C405CF95370}" type="pres">
      <dgm:prSet presAssocID="{4885C44A-C3B5-4E5E-A381-4B0393BE9C9E}" presName="hierChild1" presStyleCnt="0">
        <dgm:presLayoutVars>
          <dgm:chPref val="1"/>
          <dgm:dir/>
          <dgm:animOne val="branch"/>
          <dgm:animLvl val="lvl"/>
          <dgm:resizeHandles/>
        </dgm:presLayoutVars>
      </dgm:prSet>
      <dgm:spPr/>
      <dgm:t>
        <a:bodyPr/>
        <a:lstStyle/>
        <a:p>
          <a:endParaRPr lang="zh-CN" altLang="en-US"/>
        </a:p>
      </dgm:t>
    </dgm:pt>
    <dgm:pt modelId="{D1FBE72D-DABA-4857-9C57-806F967A9D40}" type="pres">
      <dgm:prSet presAssocID="{87C391C7-ADC5-42B3-AC30-42F3EE5C341C}" presName="hierRoot1" presStyleCnt="0"/>
      <dgm:spPr/>
    </dgm:pt>
    <dgm:pt modelId="{7FEC0765-FCFF-4918-97BA-844702347FA3}" type="pres">
      <dgm:prSet presAssocID="{87C391C7-ADC5-42B3-AC30-42F3EE5C341C}" presName="composite" presStyleCnt="0"/>
      <dgm:spPr/>
    </dgm:pt>
    <dgm:pt modelId="{079D62E7-E7E5-4660-93DF-8767FFFEF490}" type="pres">
      <dgm:prSet presAssocID="{87C391C7-ADC5-42B3-AC30-42F3EE5C341C}" presName="background" presStyleLbl="node0" presStyleIdx="0" presStyleCnt="1"/>
      <dgm:spPr/>
    </dgm:pt>
    <dgm:pt modelId="{463ED856-7B6E-4784-8684-88DE86AA8CA7}" type="pres">
      <dgm:prSet presAssocID="{87C391C7-ADC5-42B3-AC30-42F3EE5C341C}" presName="text" presStyleLbl="fgAcc0" presStyleIdx="0" presStyleCnt="1">
        <dgm:presLayoutVars>
          <dgm:chPref val="3"/>
        </dgm:presLayoutVars>
      </dgm:prSet>
      <dgm:spPr/>
      <dgm:t>
        <a:bodyPr/>
        <a:lstStyle/>
        <a:p>
          <a:endParaRPr lang="zh-CN" altLang="en-US"/>
        </a:p>
      </dgm:t>
    </dgm:pt>
    <dgm:pt modelId="{ED8CEB9B-62BB-41E3-B00F-D2FCFF28D67C}" type="pres">
      <dgm:prSet presAssocID="{87C391C7-ADC5-42B3-AC30-42F3EE5C341C}" presName="hierChild2" presStyleCnt="0"/>
      <dgm:spPr/>
    </dgm:pt>
    <dgm:pt modelId="{0F7B328B-340B-4C48-A7E8-8E84C91808E2}" type="pres">
      <dgm:prSet presAssocID="{7CEDAD46-4855-4A41-B99E-352A5CB80C68}" presName="Name10" presStyleLbl="parChTrans1D2" presStyleIdx="0" presStyleCnt="3"/>
      <dgm:spPr/>
      <dgm:t>
        <a:bodyPr/>
        <a:lstStyle/>
        <a:p>
          <a:endParaRPr lang="zh-CN" altLang="en-US"/>
        </a:p>
      </dgm:t>
    </dgm:pt>
    <dgm:pt modelId="{6A7AEB7D-9ED6-436A-864E-B9934BB231E3}" type="pres">
      <dgm:prSet presAssocID="{306169E2-5A40-415E-973B-3EF1AC226050}" presName="hierRoot2" presStyleCnt="0"/>
      <dgm:spPr/>
    </dgm:pt>
    <dgm:pt modelId="{2819D4CA-E560-4C99-AD69-06135DC730CF}" type="pres">
      <dgm:prSet presAssocID="{306169E2-5A40-415E-973B-3EF1AC226050}" presName="composite2" presStyleCnt="0"/>
      <dgm:spPr/>
    </dgm:pt>
    <dgm:pt modelId="{360FA63D-DCA7-4638-86F4-DC3F84DA8782}" type="pres">
      <dgm:prSet presAssocID="{306169E2-5A40-415E-973B-3EF1AC226050}" presName="background2" presStyleLbl="node2" presStyleIdx="0" presStyleCnt="3"/>
      <dgm:spPr/>
    </dgm:pt>
    <dgm:pt modelId="{950407BB-8029-4839-A17E-C2BA30D20148}" type="pres">
      <dgm:prSet presAssocID="{306169E2-5A40-415E-973B-3EF1AC226050}" presName="text2" presStyleLbl="fgAcc2" presStyleIdx="0" presStyleCnt="3">
        <dgm:presLayoutVars>
          <dgm:chPref val="3"/>
        </dgm:presLayoutVars>
      </dgm:prSet>
      <dgm:spPr/>
      <dgm:t>
        <a:bodyPr/>
        <a:lstStyle/>
        <a:p>
          <a:endParaRPr lang="zh-CN" altLang="en-US"/>
        </a:p>
      </dgm:t>
    </dgm:pt>
    <dgm:pt modelId="{CC98A46C-2E4B-4818-89A8-74620A7005C5}" type="pres">
      <dgm:prSet presAssocID="{306169E2-5A40-415E-973B-3EF1AC226050}" presName="hierChild3" presStyleCnt="0"/>
      <dgm:spPr/>
    </dgm:pt>
    <dgm:pt modelId="{A5562959-19E2-4D9B-B549-7ABE6BCB50F4}" type="pres">
      <dgm:prSet presAssocID="{8CFA2D57-AC47-457D-939B-65E34BD122FC}" presName="Name17" presStyleLbl="parChTrans1D3" presStyleIdx="0" presStyleCnt="4"/>
      <dgm:spPr/>
      <dgm:t>
        <a:bodyPr/>
        <a:lstStyle/>
        <a:p>
          <a:endParaRPr lang="zh-CN" altLang="en-US"/>
        </a:p>
      </dgm:t>
    </dgm:pt>
    <dgm:pt modelId="{1E91C6FB-C236-4E03-9D42-516613DAF3F6}" type="pres">
      <dgm:prSet presAssocID="{BE717852-A6A3-4BAF-8527-8DCF8DA89B3B}" presName="hierRoot3" presStyleCnt="0"/>
      <dgm:spPr/>
    </dgm:pt>
    <dgm:pt modelId="{921BE58C-1200-457B-8E9B-6179D1747F7B}" type="pres">
      <dgm:prSet presAssocID="{BE717852-A6A3-4BAF-8527-8DCF8DA89B3B}" presName="composite3" presStyleCnt="0"/>
      <dgm:spPr/>
    </dgm:pt>
    <dgm:pt modelId="{7D32C4C0-B223-407D-8399-CB6FD29B63B3}" type="pres">
      <dgm:prSet presAssocID="{BE717852-A6A3-4BAF-8527-8DCF8DA89B3B}" presName="background3" presStyleLbl="node3" presStyleIdx="0" presStyleCnt="4"/>
      <dgm:spPr/>
    </dgm:pt>
    <dgm:pt modelId="{8C32926F-F2D9-479D-825D-62F99D5B252A}" type="pres">
      <dgm:prSet presAssocID="{BE717852-A6A3-4BAF-8527-8DCF8DA89B3B}" presName="text3" presStyleLbl="fgAcc3" presStyleIdx="0" presStyleCnt="4">
        <dgm:presLayoutVars>
          <dgm:chPref val="3"/>
        </dgm:presLayoutVars>
      </dgm:prSet>
      <dgm:spPr/>
      <dgm:t>
        <a:bodyPr/>
        <a:lstStyle/>
        <a:p>
          <a:endParaRPr lang="zh-CN" altLang="en-US"/>
        </a:p>
      </dgm:t>
    </dgm:pt>
    <dgm:pt modelId="{8AA02510-3456-4047-886D-5B571E2C62AD}" type="pres">
      <dgm:prSet presAssocID="{BE717852-A6A3-4BAF-8527-8DCF8DA89B3B}" presName="hierChild4" presStyleCnt="0"/>
      <dgm:spPr/>
    </dgm:pt>
    <dgm:pt modelId="{F3BABD9A-8297-430A-BCC6-12569D7EB340}" type="pres">
      <dgm:prSet presAssocID="{315105D3-46BB-4D63-B418-38370C8F25D8}" presName="Name17" presStyleLbl="parChTrans1D3" presStyleIdx="1" presStyleCnt="4"/>
      <dgm:spPr/>
      <dgm:t>
        <a:bodyPr/>
        <a:lstStyle/>
        <a:p>
          <a:endParaRPr lang="zh-CN" altLang="en-US"/>
        </a:p>
      </dgm:t>
    </dgm:pt>
    <dgm:pt modelId="{46FEDC7A-FD54-4B37-BEE1-4C0792C2ABC9}" type="pres">
      <dgm:prSet presAssocID="{767C4DAA-18E2-450B-B5A5-10F0475AEDD7}" presName="hierRoot3" presStyleCnt="0"/>
      <dgm:spPr/>
    </dgm:pt>
    <dgm:pt modelId="{68241260-5DF7-46AE-A384-04EE6D47EED6}" type="pres">
      <dgm:prSet presAssocID="{767C4DAA-18E2-450B-B5A5-10F0475AEDD7}" presName="composite3" presStyleCnt="0"/>
      <dgm:spPr/>
    </dgm:pt>
    <dgm:pt modelId="{382F8EB2-668B-438B-947E-FDF6DE56DA4C}" type="pres">
      <dgm:prSet presAssocID="{767C4DAA-18E2-450B-B5A5-10F0475AEDD7}" presName="background3" presStyleLbl="node3" presStyleIdx="1" presStyleCnt="4"/>
      <dgm:spPr/>
    </dgm:pt>
    <dgm:pt modelId="{E887D5B7-428C-4A63-A0DB-EA8FE8F1783F}" type="pres">
      <dgm:prSet presAssocID="{767C4DAA-18E2-450B-B5A5-10F0475AEDD7}" presName="text3" presStyleLbl="fgAcc3" presStyleIdx="1" presStyleCnt="4">
        <dgm:presLayoutVars>
          <dgm:chPref val="3"/>
        </dgm:presLayoutVars>
      </dgm:prSet>
      <dgm:spPr/>
      <dgm:t>
        <a:bodyPr/>
        <a:lstStyle/>
        <a:p>
          <a:endParaRPr lang="zh-CN" altLang="en-US"/>
        </a:p>
      </dgm:t>
    </dgm:pt>
    <dgm:pt modelId="{6A22EAB8-6007-45B1-AC8D-1BA8E0F16E3B}" type="pres">
      <dgm:prSet presAssocID="{767C4DAA-18E2-450B-B5A5-10F0475AEDD7}" presName="hierChild4" presStyleCnt="0"/>
      <dgm:spPr/>
    </dgm:pt>
    <dgm:pt modelId="{E62D24D7-9EAE-4891-A5B8-0602F232EDD1}" type="pres">
      <dgm:prSet presAssocID="{A70B66E6-8B52-477E-A80C-A51D5F6CC4C5}" presName="Name10" presStyleLbl="parChTrans1D2" presStyleIdx="1" presStyleCnt="3"/>
      <dgm:spPr/>
      <dgm:t>
        <a:bodyPr/>
        <a:lstStyle/>
        <a:p>
          <a:endParaRPr lang="zh-CN" altLang="en-US"/>
        </a:p>
      </dgm:t>
    </dgm:pt>
    <dgm:pt modelId="{56BE5FA1-DAF9-419C-83C1-204E7E0EC216}" type="pres">
      <dgm:prSet presAssocID="{9E74D512-E8D0-4C4D-8936-D7F755FD1DBF}" presName="hierRoot2" presStyleCnt="0"/>
      <dgm:spPr/>
    </dgm:pt>
    <dgm:pt modelId="{F29D343F-2354-4025-9562-FACAB1B4EBB5}" type="pres">
      <dgm:prSet presAssocID="{9E74D512-E8D0-4C4D-8936-D7F755FD1DBF}" presName="composite2" presStyleCnt="0"/>
      <dgm:spPr/>
    </dgm:pt>
    <dgm:pt modelId="{05801EA3-B2CF-47D9-A2BE-03D371AAF275}" type="pres">
      <dgm:prSet presAssocID="{9E74D512-E8D0-4C4D-8936-D7F755FD1DBF}" presName="background2" presStyleLbl="node2" presStyleIdx="1" presStyleCnt="3"/>
      <dgm:spPr/>
    </dgm:pt>
    <dgm:pt modelId="{376200C7-0AD0-478B-BEE0-0DA23F765DC7}" type="pres">
      <dgm:prSet presAssocID="{9E74D512-E8D0-4C4D-8936-D7F755FD1DBF}" presName="text2" presStyleLbl="fgAcc2" presStyleIdx="1" presStyleCnt="3">
        <dgm:presLayoutVars>
          <dgm:chPref val="3"/>
        </dgm:presLayoutVars>
      </dgm:prSet>
      <dgm:spPr/>
      <dgm:t>
        <a:bodyPr/>
        <a:lstStyle/>
        <a:p>
          <a:endParaRPr lang="zh-CN" altLang="en-US"/>
        </a:p>
      </dgm:t>
    </dgm:pt>
    <dgm:pt modelId="{ABB55EE0-1420-453C-A570-2CE2E056E6A4}" type="pres">
      <dgm:prSet presAssocID="{9E74D512-E8D0-4C4D-8936-D7F755FD1DBF}" presName="hierChild3" presStyleCnt="0"/>
      <dgm:spPr/>
    </dgm:pt>
    <dgm:pt modelId="{526035E9-ABFD-459C-A4B9-F90DF1F3B551}" type="pres">
      <dgm:prSet presAssocID="{FA9048B2-FCFE-4836-903D-CEFD196EE7A0}" presName="Name10" presStyleLbl="parChTrans1D2" presStyleIdx="2" presStyleCnt="3"/>
      <dgm:spPr/>
      <dgm:t>
        <a:bodyPr/>
        <a:lstStyle/>
        <a:p>
          <a:endParaRPr lang="zh-CN" altLang="en-US"/>
        </a:p>
      </dgm:t>
    </dgm:pt>
    <dgm:pt modelId="{D263FBB5-666D-42AC-B9BF-47224A7065B2}" type="pres">
      <dgm:prSet presAssocID="{14B234B5-09FF-4CDA-982E-5FE71ED5EE12}" presName="hierRoot2" presStyleCnt="0"/>
      <dgm:spPr/>
    </dgm:pt>
    <dgm:pt modelId="{E8E87813-1806-4B70-8E29-F975888A3E89}" type="pres">
      <dgm:prSet presAssocID="{14B234B5-09FF-4CDA-982E-5FE71ED5EE12}" presName="composite2" presStyleCnt="0"/>
      <dgm:spPr/>
    </dgm:pt>
    <dgm:pt modelId="{0099BE41-4DB4-4181-A9ED-8AE80730FE18}" type="pres">
      <dgm:prSet presAssocID="{14B234B5-09FF-4CDA-982E-5FE71ED5EE12}" presName="background2" presStyleLbl="node2" presStyleIdx="2" presStyleCnt="3"/>
      <dgm:spPr/>
    </dgm:pt>
    <dgm:pt modelId="{A236FCF5-A153-4DCC-8370-205746A7A327}" type="pres">
      <dgm:prSet presAssocID="{14B234B5-09FF-4CDA-982E-5FE71ED5EE12}" presName="text2" presStyleLbl="fgAcc2" presStyleIdx="2" presStyleCnt="3">
        <dgm:presLayoutVars>
          <dgm:chPref val="3"/>
        </dgm:presLayoutVars>
      </dgm:prSet>
      <dgm:spPr/>
      <dgm:t>
        <a:bodyPr/>
        <a:lstStyle/>
        <a:p>
          <a:endParaRPr lang="zh-CN" altLang="en-US"/>
        </a:p>
      </dgm:t>
    </dgm:pt>
    <dgm:pt modelId="{3EE50C02-A074-44D4-A37C-DE88F48D543D}" type="pres">
      <dgm:prSet presAssocID="{14B234B5-09FF-4CDA-982E-5FE71ED5EE12}" presName="hierChild3" presStyleCnt="0"/>
      <dgm:spPr/>
    </dgm:pt>
    <dgm:pt modelId="{41E15B2D-DBC2-4C77-AF62-F114ADAF856A}" type="pres">
      <dgm:prSet presAssocID="{50557662-5B53-494E-BA75-C02708F00025}" presName="Name17" presStyleLbl="parChTrans1D3" presStyleIdx="2" presStyleCnt="4"/>
      <dgm:spPr/>
      <dgm:t>
        <a:bodyPr/>
        <a:lstStyle/>
        <a:p>
          <a:endParaRPr lang="zh-CN" altLang="en-US"/>
        </a:p>
      </dgm:t>
    </dgm:pt>
    <dgm:pt modelId="{FF388E04-EBB9-407E-B690-05CCA31B3043}" type="pres">
      <dgm:prSet presAssocID="{6F3409BF-2199-4357-8ED7-2E7EBA342CC8}" presName="hierRoot3" presStyleCnt="0"/>
      <dgm:spPr/>
    </dgm:pt>
    <dgm:pt modelId="{9D57C968-5A27-4314-8C14-C5375B53E6A3}" type="pres">
      <dgm:prSet presAssocID="{6F3409BF-2199-4357-8ED7-2E7EBA342CC8}" presName="composite3" presStyleCnt="0"/>
      <dgm:spPr/>
    </dgm:pt>
    <dgm:pt modelId="{C6463302-6C8F-49E2-AB30-086B1F7B96FE}" type="pres">
      <dgm:prSet presAssocID="{6F3409BF-2199-4357-8ED7-2E7EBA342CC8}" presName="background3" presStyleLbl="node3" presStyleIdx="2" presStyleCnt="4"/>
      <dgm:spPr/>
    </dgm:pt>
    <dgm:pt modelId="{1E73F605-3C46-4D0F-8CA1-E6CF8862D376}" type="pres">
      <dgm:prSet presAssocID="{6F3409BF-2199-4357-8ED7-2E7EBA342CC8}" presName="text3" presStyleLbl="fgAcc3" presStyleIdx="2" presStyleCnt="4">
        <dgm:presLayoutVars>
          <dgm:chPref val="3"/>
        </dgm:presLayoutVars>
      </dgm:prSet>
      <dgm:spPr/>
      <dgm:t>
        <a:bodyPr/>
        <a:lstStyle/>
        <a:p>
          <a:endParaRPr lang="zh-CN" altLang="en-US"/>
        </a:p>
      </dgm:t>
    </dgm:pt>
    <dgm:pt modelId="{77F9E688-A7BC-48AE-B00C-9839BEAB3515}" type="pres">
      <dgm:prSet presAssocID="{6F3409BF-2199-4357-8ED7-2E7EBA342CC8}" presName="hierChild4" presStyleCnt="0"/>
      <dgm:spPr/>
    </dgm:pt>
    <dgm:pt modelId="{832B9175-E300-4022-8F28-FA52EE24FDE0}" type="pres">
      <dgm:prSet presAssocID="{950D5BD5-17BF-41A1-BC0E-0A18D9D981DF}" presName="Name17" presStyleLbl="parChTrans1D3" presStyleIdx="3" presStyleCnt="4"/>
      <dgm:spPr/>
      <dgm:t>
        <a:bodyPr/>
        <a:lstStyle/>
        <a:p>
          <a:endParaRPr lang="zh-CN" altLang="en-US"/>
        </a:p>
      </dgm:t>
    </dgm:pt>
    <dgm:pt modelId="{81839C3A-8B0B-4343-AC17-83D5388CB0DF}" type="pres">
      <dgm:prSet presAssocID="{BAFD93B0-7386-4481-B77E-32608FC6E362}" presName="hierRoot3" presStyleCnt="0"/>
      <dgm:spPr/>
    </dgm:pt>
    <dgm:pt modelId="{A8B71C59-65CC-4669-A5C6-919DD040391D}" type="pres">
      <dgm:prSet presAssocID="{BAFD93B0-7386-4481-B77E-32608FC6E362}" presName="composite3" presStyleCnt="0"/>
      <dgm:spPr/>
    </dgm:pt>
    <dgm:pt modelId="{3681A244-33BA-4788-97F1-BC197EE38EE3}" type="pres">
      <dgm:prSet presAssocID="{BAFD93B0-7386-4481-B77E-32608FC6E362}" presName="background3" presStyleLbl="node3" presStyleIdx="3" presStyleCnt="4"/>
      <dgm:spPr/>
    </dgm:pt>
    <dgm:pt modelId="{84F0FBBD-82A3-4542-BF4A-EE559280A382}" type="pres">
      <dgm:prSet presAssocID="{BAFD93B0-7386-4481-B77E-32608FC6E362}" presName="text3" presStyleLbl="fgAcc3" presStyleIdx="3" presStyleCnt="4">
        <dgm:presLayoutVars>
          <dgm:chPref val="3"/>
        </dgm:presLayoutVars>
      </dgm:prSet>
      <dgm:spPr/>
      <dgm:t>
        <a:bodyPr/>
        <a:lstStyle/>
        <a:p>
          <a:endParaRPr lang="zh-CN" altLang="en-US"/>
        </a:p>
      </dgm:t>
    </dgm:pt>
    <dgm:pt modelId="{7E793BE1-B50E-46B5-B18E-CBFC2EC33079}" type="pres">
      <dgm:prSet presAssocID="{BAFD93B0-7386-4481-B77E-32608FC6E362}" presName="hierChild4" presStyleCnt="0"/>
      <dgm:spPr/>
    </dgm:pt>
  </dgm:ptLst>
  <dgm:cxnLst>
    <dgm:cxn modelId="{A988D6BD-D3DF-4BC9-A65F-83DCBE5F062E}" srcId="{87C391C7-ADC5-42B3-AC30-42F3EE5C341C}" destId="{14B234B5-09FF-4CDA-982E-5FE71ED5EE12}" srcOrd="2" destOrd="0" parTransId="{FA9048B2-FCFE-4836-903D-CEFD196EE7A0}" sibTransId="{2566CB58-25AE-4D36-A02A-C7ECA6B3F1FC}"/>
    <dgm:cxn modelId="{BE8FE55E-3DC2-45AC-B983-657A0986067C}" srcId="{87C391C7-ADC5-42B3-AC30-42F3EE5C341C}" destId="{9E74D512-E8D0-4C4D-8936-D7F755FD1DBF}" srcOrd="1" destOrd="0" parTransId="{A70B66E6-8B52-477E-A80C-A51D5F6CC4C5}" sibTransId="{A0D63E9E-5C0C-4163-BB83-9DADCDC03AEB}"/>
    <dgm:cxn modelId="{69EE8F88-F6C7-46BA-A631-A14BC10CE980}" type="presOf" srcId="{14B234B5-09FF-4CDA-982E-5FE71ED5EE12}" destId="{A236FCF5-A153-4DCC-8370-205746A7A327}" srcOrd="0" destOrd="0" presId="urn:microsoft.com/office/officeart/2005/8/layout/hierarchy1"/>
    <dgm:cxn modelId="{1EC3DE25-552B-4E04-9C98-B615B2D09F96}" type="presOf" srcId="{8CFA2D57-AC47-457D-939B-65E34BD122FC}" destId="{A5562959-19E2-4D9B-B549-7ABE6BCB50F4}" srcOrd="0" destOrd="0" presId="urn:microsoft.com/office/officeart/2005/8/layout/hierarchy1"/>
    <dgm:cxn modelId="{C8504B12-7E39-4C34-BC30-2FE45EDE646F}" type="presOf" srcId="{7CEDAD46-4855-4A41-B99E-352A5CB80C68}" destId="{0F7B328B-340B-4C48-A7E8-8E84C91808E2}" srcOrd="0" destOrd="0" presId="urn:microsoft.com/office/officeart/2005/8/layout/hierarchy1"/>
    <dgm:cxn modelId="{97A17618-43A3-41EF-ABCA-675416AEFFC3}" type="presOf" srcId="{BE717852-A6A3-4BAF-8527-8DCF8DA89B3B}" destId="{8C32926F-F2D9-479D-825D-62F99D5B252A}" srcOrd="0" destOrd="0" presId="urn:microsoft.com/office/officeart/2005/8/layout/hierarchy1"/>
    <dgm:cxn modelId="{7D88A149-AE15-4820-8BE0-1A51250F454C}" srcId="{14B234B5-09FF-4CDA-982E-5FE71ED5EE12}" destId="{BAFD93B0-7386-4481-B77E-32608FC6E362}" srcOrd="1" destOrd="0" parTransId="{950D5BD5-17BF-41A1-BC0E-0A18D9D981DF}" sibTransId="{542417E6-7102-46FD-B160-BF713D8FCD8F}"/>
    <dgm:cxn modelId="{CD952125-68BD-4D67-B7D5-9D4909E038F2}" type="presOf" srcId="{FA9048B2-FCFE-4836-903D-CEFD196EE7A0}" destId="{526035E9-ABFD-459C-A4B9-F90DF1F3B551}" srcOrd="0" destOrd="0" presId="urn:microsoft.com/office/officeart/2005/8/layout/hierarchy1"/>
    <dgm:cxn modelId="{2880C791-509A-4F3D-9631-E6E7BCEAB94B}" type="presOf" srcId="{BAFD93B0-7386-4481-B77E-32608FC6E362}" destId="{84F0FBBD-82A3-4542-BF4A-EE559280A382}" srcOrd="0" destOrd="0" presId="urn:microsoft.com/office/officeart/2005/8/layout/hierarchy1"/>
    <dgm:cxn modelId="{20E35407-ADCF-42AF-95AD-9903C0C44881}" type="presOf" srcId="{4885C44A-C3B5-4E5E-A381-4B0393BE9C9E}" destId="{A79E9B42-8378-47E6-9755-2C405CF95370}" srcOrd="0" destOrd="0" presId="urn:microsoft.com/office/officeart/2005/8/layout/hierarchy1"/>
    <dgm:cxn modelId="{40DCD125-9C61-4089-9049-BCEC21796BEC}" type="presOf" srcId="{306169E2-5A40-415E-973B-3EF1AC226050}" destId="{950407BB-8029-4839-A17E-C2BA30D20148}" srcOrd="0" destOrd="0" presId="urn:microsoft.com/office/officeart/2005/8/layout/hierarchy1"/>
    <dgm:cxn modelId="{A7F3E1F5-A4EE-4DD8-902F-154D0727B9C9}" type="presOf" srcId="{767C4DAA-18E2-450B-B5A5-10F0475AEDD7}" destId="{E887D5B7-428C-4A63-A0DB-EA8FE8F1783F}" srcOrd="0" destOrd="0" presId="urn:microsoft.com/office/officeart/2005/8/layout/hierarchy1"/>
    <dgm:cxn modelId="{7DE3E152-56A2-4F4E-8529-B0B734A213E1}" srcId="{87C391C7-ADC5-42B3-AC30-42F3EE5C341C}" destId="{306169E2-5A40-415E-973B-3EF1AC226050}" srcOrd="0" destOrd="0" parTransId="{7CEDAD46-4855-4A41-B99E-352A5CB80C68}" sibTransId="{02249408-0371-425E-86B3-C4A04F18A5D3}"/>
    <dgm:cxn modelId="{439D0721-75B0-4923-8AC5-B88120CB8C9B}" srcId="{306169E2-5A40-415E-973B-3EF1AC226050}" destId="{BE717852-A6A3-4BAF-8527-8DCF8DA89B3B}" srcOrd="0" destOrd="0" parTransId="{8CFA2D57-AC47-457D-939B-65E34BD122FC}" sibTransId="{62864CB5-6454-4EA6-ABB3-72D44C75CA0D}"/>
    <dgm:cxn modelId="{240BBB7E-B281-48AF-9786-8189E1B4B86D}" type="presOf" srcId="{315105D3-46BB-4D63-B418-38370C8F25D8}" destId="{F3BABD9A-8297-430A-BCC6-12569D7EB340}" srcOrd="0" destOrd="0" presId="urn:microsoft.com/office/officeart/2005/8/layout/hierarchy1"/>
    <dgm:cxn modelId="{6CDC9B70-27C0-49AC-95CD-AAE26651C7E1}" type="presOf" srcId="{87C391C7-ADC5-42B3-AC30-42F3EE5C341C}" destId="{463ED856-7B6E-4784-8684-88DE86AA8CA7}" srcOrd="0" destOrd="0" presId="urn:microsoft.com/office/officeart/2005/8/layout/hierarchy1"/>
    <dgm:cxn modelId="{941F3BE7-B88A-4E3E-92EC-CD6ACA31C198}" type="presOf" srcId="{6F3409BF-2199-4357-8ED7-2E7EBA342CC8}" destId="{1E73F605-3C46-4D0F-8CA1-E6CF8862D376}" srcOrd="0" destOrd="0" presId="urn:microsoft.com/office/officeart/2005/8/layout/hierarchy1"/>
    <dgm:cxn modelId="{31A918CA-1856-4AC2-A44C-B755AA85CBE0}" type="presOf" srcId="{50557662-5B53-494E-BA75-C02708F00025}" destId="{41E15B2D-DBC2-4C77-AF62-F114ADAF856A}" srcOrd="0" destOrd="0" presId="urn:microsoft.com/office/officeart/2005/8/layout/hierarchy1"/>
    <dgm:cxn modelId="{B3B3D765-431F-4FA6-B9CA-95B9573B7309}" type="presOf" srcId="{A70B66E6-8B52-477E-A80C-A51D5F6CC4C5}" destId="{E62D24D7-9EAE-4891-A5B8-0602F232EDD1}" srcOrd="0" destOrd="0" presId="urn:microsoft.com/office/officeart/2005/8/layout/hierarchy1"/>
    <dgm:cxn modelId="{60EF1F74-E7F7-40CB-8BE1-A1C29C58A3F1}" type="presOf" srcId="{9E74D512-E8D0-4C4D-8936-D7F755FD1DBF}" destId="{376200C7-0AD0-478B-BEE0-0DA23F765DC7}" srcOrd="0" destOrd="0" presId="urn:microsoft.com/office/officeart/2005/8/layout/hierarchy1"/>
    <dgm:cxn modelId="{FB6156AD-C35A-4AF8-8D4F-E6D84F1D7E44}" type="presOf" srcId="{950D5BD5-17BF-41A1-BC0E-0A18D9D981DF}" destId="{832B9175-E300-4022-8F28-FA52EE24FDE0}" srcOrd="0" destOrd="0" presId="urn:microsoft.com/office/officeart/2005/8/layout/hierarchy1"/>
    <dgm:cxn modelId="{3BA5A923-0DAE-418B-9E96-A2D409A30F69}" srcId="{306169E2-5A40-415E-973B-3EF1AC226050}" destId="{767C4DAA-18E2-450B-B5A5-10F0475AEDD7}" srcOrd="1" destOrd="0" parTransId="{315105D3-46BB-4D63-B418-38370C8F25D8}" sibTransId="{9F59C594-4CA1-44FD-A7C7-A435A3B3974E}"/>
    <dgm:cxn modelId="{8E9E14B5-E48C-411D-9A32-46318EEB2CCB}" srcId="{14B234B5-09FF-4CDA-982E-5FE71ED5EE12}" destId="{6F3409BF-2199-4357-8ED7-2E7EBA342CC8}" srcOrd="0" destOrd="0" parTransId="{50557662-5B53-494E-BA75-C02708F00025}" sibTransId="{4E92B310-F57F-4390-BB76-0CA9E6C37F1F}"/>
    <dgm:cxn modelId="{30A536DD-4CBD-4F46-9EB8-4F22CE491E07}" srcId="{4885C44A-C3B5-4E5E-A381-4B0393BE9C9E}" destId="{87C391C7-ADC5-42B3-AC30-42F3EE5C341C}" srcOrd="0" destOrd="0" parTransId="{76A7FD75-8F7D-4186-ADAA-29F091D930C6}" sibTransId="{52945923-3EB3-43CA-97DF-0474C3492AD8}"/>
    <dgm:cxn modelId="{DF1C6ACF-6751-4068-9BE3-DE2C729B6232}" type="presParOf" srcId="{A79E9B42-8378-47E6-9755-2C405CF95370}" destId="{D1FBE72D-DABA-4857-9C57-806F967A9D40}" srcOrd="0" destOrd="0" presId="urn:microsoft.com/office/officeart/2005/8/layout/hierarchy1"/>
    <dgm:cxn modelId="{200D192E-2014-46B8-992C-C822E181069D}" type="presParOf" srcId="{D1FBE72D-DABA-4857-9C57-806F967A9D40}" destId="{7FEC0765-FCFF-4918-97BA-844702347FA3}" srcOrd="0" destOrd="0" presId="urn:microsoft.com/office/officeart/2005/8/layout/hierarchy1"/>
    <dgm:cxn modelId="{711FBA98-B4DF-4539-860B-CD0279B919FA}" type="presParOf" srcId="{7FEC0765-FCFF-4918-97BA-844702347FA3}" destId="{079D62E7-E7E5-4660-93DF-8767FFFEF490}" srcOrd="0" destOrd="0" presId="urn:microsoft.com/office/officeart/2005/8/layout/hierarchy1"/>
    <dgm:cxn modelId="{FDF73AF1-733F-4366-A08D-2AC7E8C3C5CC}" type="presParOf" srcId="{7FEC0765-FCFF-4918-97BA-844702347FA3}" destId="{463ED856-7B6E-4784-8684-88DE86AA8CA7}" srcOrd="1" destOrd="0" presId="urn:microsoft.com/office/officeart/2005/8/layout/hierarchy1"/>
    <dgm:cxn modelId="{7D8C7848-E43C-48CD-B966-08A9C80C4A81}" type="presParOf" srcId="{D1FBE72D-DABA-4857-9C57-806F967A9D40}" destId="{ED8CEB9B-62BB-41E3-B00F-D2FCFF28D67C}" srcOrd="1" destOrd="0" presId="urn:microsoft.com/office/officeart/2005/8/layout/hierarchy1"/>
    <dgm:cxn modelId="{14283475-1485-4620-B1A9-2FA83AF49EB0}" type="presParOf" srcId="{ED8CEB9B-62BB-41E3-B00F-D2FCFF28D67C}" destId="{0F7B328B-340B-4C48-A7E8-8E84C91808E2}" srcOrd="0" destOrd="0" presId="urn:microsoft.com/office/officeart/2005/8/layout/hierarchy1"/>
    <dgm:cxn modelId="{B3ACD63C-1824-417F-BCBB-0AD667EDCFC4}" type="presParOf" srcId="{ED8CEB9B-62BB-41E3-B00F-D2FCFF28D67C}" destId="{6A7AEB7D-9ED6-436A-864E-B9934BB231E3}" srcOrd="1" destOrd="0" presId="urn:microsoft.com/office/officeart/2005/8/layout/hierarchy1"/>
    <dgm:cxn modelId="{9D0B1DB9-1F3D-4869-9725-7385B2E7406E}" type="presParOf" srcId="{6A7AEB7D-9ED6-436A-864E-B9934BB231E3}" destId="{2819D4CA-E560-4C99-AD69-06135DC730CF}" srcOrd="0" destOrd="0" presId="urn:microsoft.com/office/officeart/2005/8/layout/hierarchy1"/>
    <dgm:cxn modelId="{B7EC194C-615C-4EEF-9252-88F32AB5B753}" type="presParOf" srcId="{2819D4CA-E560-4C99-AD69-06135DC730CF}" destId="{360FA63D-DCA7-4638-86F4-DC3F84DA8782}" srcOrd="0" destOrd="0" presId="urn:microsoft.com/office/officeart/2005/8/layout/hierarchy1"/>
    <dgm:cxn modelId="{6E13F4D2-34C1-4D63-803E-77FD233A4FCF}" type="presParOf" srcId="{2819D4CA-E560-4C99-AD69-06135DC730CF}" destId="{950407BB-8029-4839-A17E-C2BA30D20148}" srcOrd="1" destOrd="0" presId="urn:microsoft.com/office/officeart/2005/8/layout/hierarchy1"/>
    <dgm:cxn modelId="{F15B483E-0AC6-4268-89BF-FCF9E62F9363}" type="presParOf" srcId="{6A7AEB7D-9ED6-436A-864E-B9934BB231E3}" destId="{CC98A46C-2E4B-4818-89A8-74620A7005C5}" srcOrd="1" destOrd="0" presId="urn:microsoft.com/office/officeart/2005/8/layout/hierarchy1"/>
    <dgm:cxn modelId="{6177D7A9-A615-4133-8E48-1726689844E6}" type="presParOf" srcId="{CC98A46C-2E4B-4818-89A8-74620A7005C5}" destId="{A5562959-19E2-4D9B-B549-7ABE6BCB50F4}" srcOrd="0" destOrd="0" presId="urn:microsoft.com/office/officeart/2005/8/layout/hierarchy1"/>
    <dgm:cxn modelId="{E043CD23-B3BE-4F78-A775-2D4250D9009F}" type="presParOf" srcId="{CC98A46C-2E4B-4818-89A8-74620A7005C5}" destId="{1E91C6FB-C236-4E03-9D42-516613DAF3F6}" srcOrd="1" destOrd="0" presId="urn:microsoft.com/office/officeart/2005/8/layout/hierarchy1"/>
    <dgm:cxn modelId="{AC9F3D3B-440F-4705-BC8A-2462DB0B31E4}" type="presParOf" srcId="{1E91C6FB-C236-4E03-9D42-516613DAF3F6}" destId="{921BE58C-1200-457B-8E9B-6179D1747F7B}" srcOrd="0" destOrd="0" presId="urn:microsoft.com/office/officeart/2005/8/layout/hierarchy1"/>
    <dgm:cxn modelId="{BD157DF0-0803-4C23-AFDB-855951FC03D6}" type="presParOf" srcId="{921BE58C-1200-457B-8E9B-6179D1747F7B}" destId="{7D32C4C0-B223-407D-8399-CB6FD29B63B3}" srcOrd="0" destOrd="0" presId="urn:microsoft.com/office/officeart/2005/8/layout/hierarchy1"/>
    <dgm:cxn modelId="{0E6F765F-F513-4331-8E45-13B2D4EB67F1}" type="presParOf" srcId="{921BE58C-1200-457B-8E9B-6179D1747F7B}" destId="{8C32926F-F2D9-479D-825D-62F99D5B252A}" srcOrd="1" destOrd="0" presId="urn:microsoft.com/office/officeart/2005/8/layout/hierarchy1"/>
    <dgm:cxn modelId="{D7CD284D-E022-4DFA-AACC-B08354257CA8}" type="presParOf" srcId="{1E91C6FB-C236-4E03-9D42-516613DAF3F6}" destId="{8AA02510-3456-4047-886D-5B571E2C62AD}" srcOrd="1" destOrd="0" presId="urn:microsoft.com/office/officeart/2005/8/layout/hierarchy1"/>
    <dgm:cxn modelId="{94E1BFD3-996A-4781-B07B-80229F364518}" type="presParOf" srcId="{CC98A46C-2E4B-4818-89A8-74620A7005C5}" destId="{F3BABD9A-8297-430A-BCC6-12569D7EB340}" srcOrd="2" destOrd="0" presId="urn:microsoft.com/office/officeart/2005/8/layout/hierarchy1"/>
    <dgm:cxn modelId="{6C9EEEBD-4696-48A4-9C43-10DC47FCFCFA}" type="presParOf" srcId="{CC98A46C-2E4B-4818-89A8-74620A7005C5}" destId="{46FEDC7A-FD54-4B37-BEE1-4C0792C2ABC9}" srcOrd="3" destOrd="0" presId="urn:microsoft.com/office/officeart/2005/8/layout/hierarchy1"/>
    <dgm:cxn modelId="{ECD5DD8B-374A-4545-AB7A-2AE3D71F9191}" type="presParOf" srcId="{46FEDC7A-FD54-4B37-BEE1-4C0792C2ABC9}" destId="{68241260-5DF7-46AE-A384-04EE6D47EED6}" srcOrd="0" destOrd="0" presId="urn:microsoft.com/office/officeart/2005/8/layout/hierarchy1"/>
    <dgm:cxn modelId="{42E84EAC-35BE-48E0-BAEF-D60C19EEFDF0}" type="presParOf" srcId="{68241260-5DF7-46AE-A384-04EE6D47EED6}" destId="{382F8EB2-668B-438B-947E-FDF6DE56DA4C}" srcOrd="0" destOrd="0" presId="urn:microsoft.com/office/officeart/2005/8/layout/hierarchy1"/>
    <dgm:cxn modelId="{3AC89BAF-3BA8-4513-954A-E36290621B7F}" type="presParOf" srcId="{68241260-5DF7-46AE-A384-04EE6D47EED6}" destId="{E887D5B7-428C-4A63-A0DB-EA8FE8F1783F}" srcOrd="1" destOrd="0" presId="urn:microsoft.com/office/officeart/2005/8/layout/hierarchy1"/>
    <dgm:cxn modelId="{C3DBC5E1-9B7F-4FD8-A345-A629A001C4F5}" type="presParOf" srcId="{46FEDC7A-FD54-4B37-BEE1-4C0792C2ABC9}" destId="{6A22EAB8-6007-45B1-AC8D-1BA8E0F16E3B}" srcOrd="1" destOrd="0" presId="urn:microsoft.com/office/officeart/2005/8/layout/hierarchy1"/>
    <dgm:cxn modelId="{7CECCB01-274D-487F-BFEB-65F7D16DDBDE}" type="presParOf" srcId="{ED8CEB9B-62BB-41E3-B00F-D2FCFF28D67C}" destId="{E62D24D7-9EAE-4891-A5B8-0602F232EDD1}" srcOrd="2" destOrd="0" presId="urn:microsoft.com/office/officeart/2005/8/layout/hierarchy1"/>
    <dgm:cxn modelId="{752E45CD-69BB-4CFB-9CF6-F411C773DDBB}" type="presParOf" srcId="{ED8CEB9B-62BB-41E3-B00F-D2FCFF28D67C}" destId="{56BE5FA1-DAF9-419C-83C1-204E7E0EC216}" srcOrd="3" destOrd="0" presId="urn:microsoft.com/office/officeart/2005/8/layout/hierarchy1"/>
    <dgm:cxn modelId="{7D9669F2-A044-4724-B020-E459FF322535}" type="presParOf" srcId="{56BE5FA1-DAF9-419C-83C1-204E7E0EC216}" destId="{F29D343F-2354-4025-9562-FACAB1B4EBB5}" srcOrd="0" destOrd="0" presId="urn:microsoft.com/office/officeart/2005/8/layout/hierarchy1"/>
    <dgm:cxn modelId="{474D6A6C-D2D7-4BEC-B601-DF0EBAC2D9A9}" type="presParOf" srcId="{F29D343F-2354-4025-9562-FACAB1B4EBB5}" destId="{05801EA3-B2CF-47D9-A2BE-03D371AAF275}" srcOrd="0" destOrd="0" presId="urn:microsoft.com/office/officeart/2005/8/layout/hierarchy1"/>
    <dgm:cxn modelId="{F844684E-4327-4789-84DF-DCFC85E5B51A}" type="presParOf" srcId="{F29D343F-2354-4025-9562-FACAB1B4EBB5}" destId="{376200C7-0AD0-478B-BEE0-0DA23F765DC7}" srcOrd="1" destOrd="0" presId="urn:microsoft.com/office/officeart/2005/8/layout/hierarchy1"/>
    <dgm:cxn modelId="{A3BB4105-2BAA-4A45-B2C4-1A2CF3A9A2E8}" type="presParOf" srcId="{56BE5FA1-DAF9-419C-83C1-204E7E0EC216}" destId="{ABB55EE0-1420-453C-A570-2CE2E056E6A4}" srcOrd="1" destOrd="0" presId="urn:microsoft.com/office/officeart/2005/8/layout/hierarchy1"/>
    <dgm:cxn modelId="{11C52EE3-C914-4323-B68D-BD76A822FEAA}" type="presParOf" srcId="{ED8CEB9B-62BB-41E3-B00F-D2FCFF28D67C}" destId="{526035E9-ABFD-459C-A4B9-F90DF1F3B551}" srcOrd="4" destOrd="0" presId="urn:microsoft.com/office/officeart/2005/8/layout/hierarchy1"/>
    <dgm:cxn modelId="{3FED99C1-B2E8-491C-AD8F-4D3AEA37CB83}" type="presParOf" srcId="{ED8CEB9B-62BB-41E3-B00F-D2FCFF28D67C}" destId="{D263FBB5-666D-42AC-B9BF-47224A7065B2}" srcOrd="5" destOrd="0" presId="urn:microsoft.com/office/officeart/2005/8/layout/hierarchy1"/>
    <dgm:cxn modelId="{4F1FBBCB-9C92-440E-9CFD-33E2009B4D73}" type="presParOf" srcId="{D263FBB5-666D-42AC-B9BF-47224A7065B2}" destId="{E8E87813-1806-4B70-8E29-F975888A3E89}" srcOrd="0" destOrd="0" presId="urn:microsoft.com/office/officeart/2005/8/layout/hierarchy1"/>
    <dgm:cxn modelId="{E7FD7BC0-97C3-43BA-9277-F7B3F1ED28A7}" type="presParOf" srcId="{E8E87813-1806-4B70-8E29-F975888A3E89}" destId="{0099BE41-4DB4-4181-A9ED-8AE80730FE18}" srcOrd="0" destOrd="0" presId="urn:microsoft.com/office/officeart/2005/8/layout/hierarchy1"/>
    <dgm:cxn modelId="{26E7AEDC-3311-45A7-8180-5FF996B29584}" type="presParOf" srcId="{E8E87813-1806-4B70-8E29-F975888A3E89}" destId="{A236FCF5-A153-4DCC-8370-205746A7A327}" srcOrd="1" destOrd="0" presId="urn:microsoft.com/office/officeart/2005/8/layout/hierarchy1"/>
    <dgm:cxn modelId="{E7B3A1A2-F524-4526-A1F8-52F7A6D6E786}" type="presParOf" srcId="{D263FBB5-666D-42AC-B9BF-47224A7065B2}" destId="{3EE50C02-A074-44D4-A37C-DE88F48D543D}" srcOrd="1" destOrd="0" presId="urn:microsoft.com/office/officeart/2005/8/layout/hierarchy1"/>
    <dgm:cxn modelId="{90C394C2-578F-462E-9BAF-F8B4D71E9E07}" type="presParOf" srcId="{3EE50C02-A074-44D4-A37C-DE88F48D543D}" destId="{41E15B2D-DBC2-4C77-AF62-F114ADAF856A}" srcOrd="0" destOrd="0" presId="urn:microsoft.com/office/officeart/2005/8/layout/hierarchy1"/>
    <dgm:cxn modelId="{478AB4E5-9BA6-4FE1-BFC7-5E752A01B372}" type="presParOf" srcId="{3EE50C02-A074-44D4-A37C-DE88F48D543D}" destId="{FF388E04-EBB9-407E-B690-05CCA31B3043}" srcOrd="1" destOrd="0" presId="urn:microsoft.com/office/officeart/2005/8/layout/hierarchy1"/>
    <dgm:cxn modelId="{78112985-0D96-40AD-A6F4-26DEEFEAA28D}" type="presParOf" srcId="{FF388E04-EBB9-407E-B690-05CCA31B3043}" destId="{9D57C968-5A27-4314-8C14-C5375B53E6A3}" srcOrd="0" destOrd="0" presId="urn:microsoft.com/office/officeart/2005/8/layout/hierarchy1"/>
    <dgm:cxn modelId="{C1DA8A4B-9A18-4EA6-8F91-4F6F3AEE724A}" type="presParOf" srcId="{9D57C968-5A27-4314-8C14-C5375B53E6A3}" destId="{C6463302-6C8F-49E2-AB30-086B1F7B96FE}" srcOrd="0" destOrd="0" presId="urn:microsoft.com/office/officeart/2005/8/layout/hierarchy1"/>
    <dgm:cxn modelId="{F8CB8296-413B-4E9B-A372-931038906C8C}" type="presParOf" srcId="{9D57C968-5A27-4314-8C14-C5375B53E6A3}" destId="{1E73F605-3C46-4D0F-8CA1-E6CF8862D376}" srcOrd="1" destOrd="0" presId="urn:microsoft.com/office/officeart/2005/8/layout/hierarchy1"/>
    <dgm:cxn modelId="{2C9DBB6C-0029-45AC-AC45-37A37C1BA828}" type="presParOf" srcId="{FF388E04-EBB9-407E-B690-05CCA31B3043}" destId="{77F9E688-A7BC-48AE-B00C-9839BEAB3515}" srcOrd="1" destOrd="0" presId="urn:microsoft.com/office/officeart/2005/8/layout/hierarchy1"/>
    <dgm:cxn modelId="{0E5A2F93-CBF7-4455-A833-0AF28220CC4C}" type="presParOf" srcId="{3EE50C02-A074-44D4-A37C-DE88F48D543D}" destId="{832B9175-E300-4022-8F28-FA52EE24FDE0}" srcOrd="2" destOrd="0" presId="urn:microsoft.com/office/officeart/2005/8/layout/hierarchy1"/>
    <dgm:cxn modelId="{13D43B61-9AD8-494A-B9ED-6808F4D2F9D1}" type="presParOf" srcId="{3EE50C02-A074-44D4-A37C-DE88F48D543D}" destId="{81839C3A-8B0B-4343-AC17-83D5388CB0DF}" srcOrd="3" destOrd="0" presId="urn:microsoft.com/office/officeart/2005/8/layout/hierarchy1"/>
    <dgm:cxn modelId="{99974A14-89DE-443B-9A5E-F7999231D06F}" type="presParOf" srcId="{81839C3A-8B0B-4343-AC17-83D5388CB0DF}" destId="{A8B71C59-65CC-4669-A5C6-919DD040391D}" srcOrd="0" destOrd="0" presId="urn:microsoft.com/office/officeart/2005/8/layout/hierarchy1"/>
    <dgm:cxn modelId="{6C49DB06-391F-45C5-86F5-F276F43775BA}" type="presParOf" srcId="{A8B71C59-65CC-4669-A5C6-919DD040391D}" destId="{3681A244-33BA-4788-97F1-BC197EE38EE3}" srcOrd="0" destOrd="0" presId="urn:microsoft.com/office/officeart/2005/8/layout/hierarchy1"/>
    <dgm:cxn modelId="{66BCD8D8-53FD-4E21-96A2-37B8D6C8DBB7}" type="presParOf" srcId="{A8B71C59-65CC-4669-A5C6-919DD040391D}" destId="{84F0FBBD-82A3-4542-BF4A-EE559280A382}" srcOrd="1" destOrd="0" presId="urn:microsoft.com/office/officeart/2005/8/layout/hierarchy1"/>
    <dgm:cxn modelId="{D81EF467-D64A-474E-8001-ADD64E4096AC}" type="presParOf" srcId="{81839C3A-8B0B-4343-AC17-83D5388CB0DF}" destId="{7E793BE1-B50E-46B5-B18E-CBFC2EC33079}" srcOrd="1" destOrd="0" presId="urn:microsoft.com/office/officeart/2005/8/layout/hierarchy1"/>
  </dgm:cxnLst>
  <dgm:bg/>
  <dgm:whole/>
</dgm:dataModel>
</file>

<file path=ppt/diagrams/data2.xml><?xml version="1.0" encoding="utf-8"?>
<dgm:dataModel xmlns:dgm="http://schemas.openxmlformats.org/drawingml/2006/diagram" xmlns:a="http://schemas.openxmlformats.org/drawingml/2006/main">
  <dgm:ptLst>
    <dgm:pt modelId="{FEDA6C3D-48D6-4A9D-9F65-523B318C64A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CN" altLang="en-US"/>
        </a:p>
      </dgm:t>
    </dgm:pt>
    <dgm:pt modelId="{4863132A-8E5B-4F7A-BDCA-F80E2B9EFCFD}">
      <dgm:prSet phldrT="[文本]" custT="1"/>
      <dgm:spPr/>
      <dgm:t>
        <a:bodyPr/>
        <a:lstStyle/>
        <a:p>
          <a:endParaRPr lang="zh-CN" altLang="en-US" sz="3600" dirty="0"/>
        </a:p>
      </dgm:t>
    </dgm:pt>
    <dgm:pt modelId="{167D5A24-BBB9-45DB-9E34-7BEF3D866E86}" type="parTrans" cxnId="{CC0B6771-F193-4EEA-9338-49D996C4A724}">
      <dgm:prSet/>
      <dgm:spPr/>
      <dgm:t>
        <a:bodyPr/>
        <a:lstStyle/>
        <a:p>
          <a:endParaRPr lang="zh-CN" altLang="en-US"/>
        </a:p>
      </dgm:t>
    </dgm:pt>
    <dgm:pt modelId="{7FB637F7-2CB5-44D0-AB14-3AD1E5A23C31}" type="sibTrans" cxnId="{CC0B6771-F193-4EEA-9338-49D996C4A724}">
      <dgm:prSet/>
      <dgm:spPr/>
      <dgm:t>
        <a:bodyPr/>
        <a:lstStyle/>
        <a:p>
          <a:endParaRPr lang="zh-CN" altLang="en-US"/>
        </a:p>
      </dgm:t>
    </dgm:pt>
    <dgm:pt modelId="{770E7F3C-2D5C-47E4-B665-764E241A3C57}">
      <dgm:prSet phldrT="[文本]" custT="1"/>
      <dgm:spPr/>
      <dgm:t>
        <a:bodyPr/>
        <a:lstStyle/>
        <a:p>
          <a:r>
            <a:rPr lang="zh-CN" sz="1900" kern="1200" dirty="0">
              <a:solidFill>
                <a:srgbClr val="000000">
                  <a:hueOff val="0"/>
                  <a:satOff val="0"/>
                  <a:lumOff val="0"/>
                  <a:alphaOff val="0"/>
                </a:srgbClr>
              </a:solidFill>
              <a:latin typeface="微软雅黑"/>
              <a:ea typeface="微软雅黑"/>
              <a:cs typeface="+mn-cs"/>
            </a:rPr>
            <a:t>（</a:t>
          </a:r>
          <a:r>
            <a:rPr lang="en-US" sz="1900" kern="1200" dirty="0">
              <a:solidFill>
                <a:srgbClr val="000000">
                  <a:hueOff val="0"/>
                  <a:satOff val="0"/>
                  <a:lumOff val="0"/>
                  <a:alphaOff val="0"/>
                </a:srgbClr>
              </a:solidFill>
              <a:latin typeface="微软雅黑"/>
              <a:ea typeface="微软雅黑"/>
              <a:cs typeface="+mn-cs"/>
            </a:rPr>
            <a:t>1</a:t>
          </a:r>
          <a:r>
            <a:rPr lang="zh-CN" sz="1900" kern="1200" dirty="0" smtClean="0">
              <a:solidFill>
                <a:srgbClr val="000000">
                  <a:hueOff val="0"/>
                  <a:satOff val="0"/>
                  <a:lumOff val="0"/>
                  <a:alphaOff val="0"/>
                </a:srgbClr>
              </a:solidFill>
              <a:latin typeface="微软雅黑"/>
              <a:ea typeface="微软雅黑"/>
              <a:cs typeface="+mn-cs"/>
            </a:rPr>
            <a:t>）建立</a:t>
          </a:r>
          <a:r>
            <a:rPr lang="zh-CN" altLang="en-US" sz="1900" kern="1200" dirty="0" smtClean="0">
              <a:solidFill>
                <a:srgbClr val="000000">
                  <a:hueOff val="0"/>
                  <a:satOff val="0"/>
                  <a:lumOff val="0"/>
                  <a:alphaOff val="0"/>
                </a:srgbClr>
              </a:solidFill>
              <a:latin typeface="微软雅黑"/>
              <a:ea typeface="微软雅黑"/>
              <a:cs typeface="+mn-cs"/>
            </a:rPr>
            <a:t>各个专业</a:t>
          </a:r>
          <a:r>
            <a:rPr lang="zh-CN" sz="1900" kern="1200" dirty="0" smtClean="0">
              <a:solidFill>
                <a:srgbClr val="000000">
                  <a:hueOff val="0"/>
                  <a:satOff val="0"/>
                  <a:lumOff val="0"/>
                  <a:alphaOff val="0"/>
                </a:srgbClr>
              </a:solidFill>
              <a:latin typeface="微软雅黑"/>
              <a:ea typeface="微软雅黑"/>
              <a:cs typeface="+mn-cs"/>
            </a:rPr>
            <a:t>培训小组</a:t>
          </a:r>
          <a:endParaRPr lang="zh-CN" altLang="en-US" sz="1900" kern="1200" dirty="0">
            <a:solidFill>
              <a:srgbClr val="000000">
                <a:hueOff val="0"/>
                <a:satOff val="0"/>
                <a:lumOff val="0"/>
                <a:alphaOff val="0"/>
              </a:srgbClr>
            </a:solidFill>
            <a:latin typeface="微软雅黑"/>
            <a:ea typeface="微软雅黑"/>
            <a:cs typeface="+mn-cs"/>
          </a:endParaRPr>
        </a:p>
      </dgm:t>
    </dgm:pt>
    <dgm:pt modelId="{9D497A03-7091-4A79-A4A3-C11A08D85E9F}" type="parTrans" cxnId="{598CF26A-AC5E-4A3F-8529-6FF2767134B5}">
      <dgm:prSet/>
      <dgm:spPr/>
      <dgm:t>
        <a:bodyPr/>
        <a:lstStyle/>
        <a:p>
          <a:endParaRPr lang="zh-CN" altLang="en-US"/>
        </a:p>
      </dgm:t>
    </dgm:pt>
    <dgm:pt modelId="{7F62AE2C-17B7-4284-A201-05E154AE547E}" type="sibTrans" cxnId="{598CF26A-AC5E-4A3F-8529-6FF2767134B5}">
      <dgm:prSet/>
      <dgm:spPr/>
      <dgm:t>
        <a:bodyPr/>
        <a:lstStyle/>
        <a:p>
          <a:endParaRPr lang="zh-CN" altLang="en-US"/>
        </a:p>
      </dgm:t>
    </dgm:pt>
    <dgm:pt modelId="{7F7D55FA-E0A8-485D-BBF7-37E37189877C}">
      <dgm:prSet phldrT="[文本]" custT="1"/>
      <dgm:spPr/>
      <dgm:t>
        <a:bodyPr/>
        <a:lstStyle/>
        <a:p>
          <a:r>
            <a:rPr lang="zh-CN" sz="1900" kern="1200" dirty="0" smtClean="0">
              <a:solidFill>
                <a:srgbClr val="000000">
                  <a:hueOff val="0"/>
                  <a:satOff val="0"/>
                  <a:lumOff val="0"/>
                  <a:alphaOff val="0"/>
                </a:srgbClr>
              </a:solidFill>
              <a:latin typeface="微软雅黑"/>
              <a:ea typeface="微软雅黑"/>
              <a:cs typeface="+mn-cs"/>
            </a:rPr>
            <a:t>（</a:t>
          </a:r>
          <a:r>
            <a:rPr lang="en-US" altLang="zh-CN" sz="1900" kern="1200" dirty="0" smtClean="0">
              <a:solidFill>
                <a:srgbClr val="000000">
                  <a:hueOff val="0"/>
                  <a:satOff val="0"/>
                  <a:lumOff val="0"/>
                  <a:alphaOff val="0"/>
                </a:srgbClr>
              </a:solidFill>
              <a:latin typeface="微软雅黑"/>
              <a:ea typeface="微软雅黑"/>
              <a:cs typeface="+mn-cs"/>
            </a:rPr>
            <a:t>3</a:t>
          </a:r>
          <a:r>
            <a:rPr lang="zh-CN" sz="1900" kern="1200" dirty="0" smtClean="0">
              <a:solidFill>
                <a:srgbClr val="000000">
                  <a:hueOff val="0"/>
                  <a:satOff val="0"/>
                  <a:lumOff val="0"/>
                  <a:alphaOff val="0"/>
                </a:srgbClr>
              </a:solidFill>
              <a:latin typeface="微软雅黑"/>
              <a:ea typeface="微软雅黑"/>
              <a:cs typeface="+mn-cs"/>
            </a:rPr>
            <a:t>）采取丰富而灵活的内部培训方式</a:t>
          </a:r>
          <a:endParaRPr lang="zh-CN" altLang="en-US" sz="1900" kern="1200" dirty="0">
            <a:solidFill>
              <a:srgbClr val="000000">
                <a:hueOff val="0"/>
                <a:satOff val="0"/>
                <a:lumOff val="0"/>
                <a:alphaOff val="0"/>
              </a:srgbClr>
            </a:solidFill>
            <a:latin typeface="微软雅黑"/>
            <a:ea typeface="微软雅黑"/>
            <a:cs typeface="+mn-cs"/>
          </a:endParaRPr>
        </a:p>
      </dgm:t>
    </dgm:pt>
    <dgm:pt modelId="{B11DE7C8-4C9D-4B69-88F6-021518144A20}" type="parTrans" cxnId="{871BFD7A-1520-4691-869B-8D8FA030BE2C}">
      <dgm:prSet/>
      <dgm:spPr/>
      <dgm:t>
        <a:bodyPr/>
        <a:lstStyle/>
        <a:p>
          <a:endParaRPr lang="zh-CN" altLang="en-US"/>
        </a:p>
      </dgm:t>
    </dgm:pt>
    <dgm:pt modelId="{C7DE92FE-F985-46E8-A8BA-598D839393B1}" type="sibTrans" cxnId="{871BFD7A-1520-4691-869B-8D8FA030BE2C}">
      <dgm:prSet/>
      <dgm:spPr/>
      <dgm:t>
        <a:bodyPr/>
        <a:lstStyle/>
        <a:p>
          <a:endParaRPr lang="zh-CN" altLang="en-US"/>
        </a:p>
      </dgm:t>
    </dgm:pt>
    <dgm:pt modelId="{B30A90F6-5089-446A-A77D-DBE4FC055BE9}">
      <dgm:prSet phldrT="[文本]" custT="1"/>
      <dgm:spPr/>
      <dgm:t>
        <a:bodyPr/>
        <a:lstStyle/>
        <a:p>
          <a:r>
            <a:rPr lang="zh-CN" sz="1900" kern="1200" dirty="0" smtClean="0">
              <a:solidFill>
                <a:srgbClr val="000000">
                  <a:hueOff val="0"/>
                  <a:satOff val="0"/>
                  <a:lumOff val="0"/>
                  <a:alphaOff val="0"/>
                </a:srgbClr>
              </a:solidFill>
              <a:latin typeface="微软雅黑"/>
              <a:ea typeface="微软雅黑"/>
              <a:cs typeface="+mn-cs"/>
            </a:rPr>
            <a:t>（</a:t>
          </a:r>
          <a:r>
            <a:rPr lang="en-US" altLang="zh-CN" sz="1900" kern="1200" dirty="0" smtClean="0">
              <a:solidFill>
                <a:srgbClr val="000000">
                  <a:hueOff val="0"/>
                  <a:satOff val="0"/>
                  <a:lumOff val="0"/>
                  <a:alphaOff val="0"/>
                </a:srgbClr>
              </a:solidFill>
              <a:latin typeface="微软雅黑"/>
              <a:ea typeface="微软雅黑"/>
              <a:cs typeface="+mn-cs"/>
            </a:rPr>
            <a:t>4</a:t>
          </a:r>
          <a:r>
            <a:rPr lang="zh-CN" sz="1900" kern="1200" dirty="0" smtClean="0">
              <a:solidFill>
                <a:srgbClr val="000000">
                  <a:hueOff val="0"/>
                  <a:satOff val="0"/>
                  <a:lumOff val="0"/>
                  <a:alphaOff val="0"/>
                </a:srgbClr>
              </a:solidFill>
              <a:latin typeface="微软雅黑"/>
              <a:ea typeface="微软雅黑"/>
              <a:cs typeface="+mn-cs"/>
            </a:rPr>
            <a:t>）</a:t>
          </a:r>
          <a:r>
            <a:rPr lang="zh-CN" altLang="en-US" sz="1900" kern="1200" dirty="0" smtClean="0">
              <a:solidFill>
                <a:srgbClr val="000000">
                  <a:hueOff val="0"/>
                  <a:satOff val="0"/>
                  <a:lumOff val="0"/>
                  <a:alphaOff val="0"/>
                </a:srgbClr>
              </a:solidFill>
              <a:latin typeface="微软雅黑"/>
              <a:ea typeface="微软雅黑"/>
              <a:cs typeface="+mn-cs"/>
            </a:rPr>
            <a:t>组织员工参加</a:t>
          </a:r>
          <a:r>
            <a:rPr lang="en-US" altLang="zh-CN" sz="1900" kern="1200" dirty="0" smtClean="0">
              <a:solidFill>
                <a:srgbClr val="000000">
                  <a:hueOff val="0"/>
                  <a:satOff val="0"/>
                  <a:lumOff val="0"/>
                  <a:alphaOff val="0"/>
                </a:srgbClr>
              </a:solidFill>
              <a:latin typeface="微软雅黑"/>
              <a:ea typeface="微软雅黑"/>
              <a:cs typeface="+mn-cs"/>
            </a:rPr>
            <a:t>BIM</a:t>
          </a:r>
          <a:r>
            <a:rPr lang="zh-CN" altLang="en-US" sz="1900" kern="1200" dirty="0" smtClean="0">
              <a:solidFill>
                <a:srgbClr val="000000">
                  <a:hueOff val="0"/>
                  <a:satOff val="0"/>
                  <a:lumOff val="0"/>
                  <a:alphaOff val="0"/>
                </a:srgbClr>
              </a:solidFill>
              <a:latin typeface="微软雅黑"/>
              <a:ea typeface="微软雅黑"/>
              <a:cs typeface="+mn-cs"/>
            </a:rPr>
            <a:t>交流大会</a:t>
          </a:r>
          <a:endParaRPr lang="zh-CN" altLang="en-US" sz="1900" kern="1200" dirty="0">
            <a:solidFill>
              <a:srgbClr val="000000">
                <a:hueOff val="0"/>
                <a:satOff val="0"/>
                <a:lumOff val="0"/>
                <a:alphaOff val="0"/>
              </a:srgbClr>
            </a:solidFill>
            <a:latin typeface="微软雅黑"/>
            <a:ea typeface="微软雅黑"/>
            <a:cs typeface="+mn-cs"/>
          </a:endParaRPr>
        </a:p>
      </dgm:t>
    </dgm:pt>
    <dgm:pt modelId="{8F737BC9-9C9F-40CA-B3B3-58A5A8ED6AA7}" type="parTrans" cxnId="{A7032209-34D5-4E94-895F-6BC52F2EDAD5}">
      <dgm:prSet/>
      <dgm:spPr/>
      <dgm:t>
        <a:bodyPr/>
        <a:lstStyle/>
        <a:p>
          <a:endParaRPr lang="zh-CN" altLang="en-US"/>
        </a:p>
      </dgm:t>
    </dgm:pt>
    <dgm:pt modelId="{A168E720-9B56-48E1-B126-A427C92E32DB}" type="sibTrans" cxnId="{A7032209-34D5-4E94-895F-6BC52F2EDAD5}">
      <dgm:prSet/>
      <dgm:spPr/>
      <dgm:t>
        <a:bodyPr/>
        <a:lstStyle/>
        <a:p>
          <a:endParaRPr lang="zh-CN" altLang="en-US"/>
        </a:p>
      </dgm:t>
    </dgm:pt>
    <dgm:pt modelId="{7A8E68E8-2BC5-4F64-9CA8-980FB316E4B4}">
      <dgm:prSet phldrT="[文本]" custT="1"/>
      <dgm:spPr/>
      <dgm:t>
        <a:bodyPr/>
        <a:lstStyle/>
        <a:p>
          <a:r>
            <a:rPr lang="zh-CN" sz="1900" kern="1200" dirty="0" smtClean="0">
              <a:solidFill>
                <a:srgbClr val="000000">
                  <a:hueOff val="0"/>
                  <a:satOff val="0"/>
                  <a:lumOff val="0"/>
                  <a:alphaOff val="0"/>
                </a:srgbClr>
              </a:solidFill>
              <a:latin typeface="微软雅黑"/>
              <a:ea typeface="微软雅黑"/>
              <a:cs typeface="+mn-cs"/>
            </a:rPr>
            <a:t>（</a:t>
          </a:r>
          <a:r>
            <a:rPr lang="en-US" altLang="zh-CN" sz="1900" kern="1200" dirty="0" smtClean="0">
              <a:solidFill>
                <a:srgbClr val="000000">
                  <a:hueOff val="0"/>
                  <a:satOff val="0"/>
                  <a:lumOff val="0"/>
                  <a:alphaOff val="0"/>
                </a:srgbClr>
              </a:solidFill>
              <a:latin typeface="微软雅黑"/>
              <a:ea typeface="微软雅黑"/>
              <a:cs typeface="+mn-cs"/>
            </a:rPr>
            <a:t>5</a:t>
          </a:r>
          <a:r>
            <a:rPr lang="zh-CN" sz="1900" kern="1200" dirty="0" smtClean="0">
              <a:solidFill>
                <a:srgbClr val="000000">
                  <a:hueOff val="0"/>
                  <a:satOff val="0"/>
                  <a:lumOff val="0"/>
                  <a:alphaOff val="0"/>
                </a:srgbClr>
              </a:solidFill>
              <a:latin typeface="微软雅黑"/>
              <a:ea typeface="微软雅黑"/>
              <a:cs typeface="+mn-cs"/>
            </a:rPr>
            <a:t>）</a:t>
          </a:r>
          <a:r>
            <a:rPr lang="zh-CN" sz="1900" kern="1200" dirty="0">
              <a:solidFill>
                <a:srgbClr val="000000">
                  <a:hueOff val="0"/>
                  <a:satOff val="0"/>
                  <a:lumOff val="0"/>
                  <a:alphaOff val="0"/>
                </a:srgbClr>
              </a:solidFill>
              <a:latin typeface="微软雅黑"/>
              <a:ea typeface="微软雅黑"/>
              <a:cs typeface="+mn-cs"/>
            </a:rPr>
            <a:t>做好评估总结和反馈工作</a:t>
          </a:r>
          <a:endParaRPr lang="zh-CN" altLang="en-US" sz="1900" kern="1200" dirty="0">
            <a:solidFill>
              <a:srgbClr val="000000">
                <a:hueOff val="0"/>
                <a:satOff val="0"/>
                <a:lumOff val="0"/>
                <a:alphaOff val="0"/>
              </a:srgbClr>
            </a:solidFill>
            <a:latin typeface="微软雅黑"/>
            <a:ea typeface="微软雅黑"/>
            <a:cs typeface="+mn-cs"/>
          </a:endParaRPr>
        </a:p>
      </dgm:t>
    </dgm:pt>
    <dgm:pt modelId="{AF840808-27E5-4B09-8E0B-71006D03DB11}" type="parTrans" cxnId="{CB230CD1-36DC-4656-95E3-E56441F64145}">
      <dgm:prSet/>
      <dgm:spPr/>
      <dgm:t>
        <a:bodyPr/>
        <a:lstStyle/>
        <a:p>
          <a:endParaRPr lang="zh-CN" altLang="en-US"/>
        </a:p>
      </dgm:t>
    </dgm:pt>
    <dgm:pt modelId="{5AC0EAFC-D9BF-44D5-A5DC-7EFEB94FA042}" type="sibTrans" cxnId="{CB230CD1-36DC-4656-95E3-E56441F64145}">
      <dgm:prSet/>
      <dgm:spPr/>
      <dgm:t>
        <a:bodyPr/>
        <a:lstStyle/>
        <a:p>
          <a:endParaRPr lang="zh-CN" altLang="en-US"/>
        </a:p>
      </dgm:t>
    </dgm:pt>
    <dgm:pt modelId="{FA90CF82-AF06-457A-A8C8-955C09430679}">
      <dgm:prSet phldrT="[文本]" custT="1"/>
      <dgm:spPr/>
      <dgm:t>
        <a:bodyPr/>
        <a:lstStyle/>
        <a:p>
          <a:r>
            <a:rPr lang="zh-CN" sz="2200" dirty="0" smtClean="0">
              <a:solidFill>
                <a:srgbClr val="000000">
                  <a:hueOff val="0"/>
                  <a:satOff val="0"/>
                  <a:lumOff val="0"/>
                  <a:alphaOff val="0"/>
                </a:srgbClr>
              </a:solidFill>
              <a:latin typeface="微软雅黑"/>
              <a:ea typeface="微软雅黑"/>
              <a:cs typeface="+mn-cs"/>
            </a:rPr>
            <a:t>（</a:t>
          </a:r>
          <a:r>
            <a:rPr lang="en-US" altLang="zh-CN" sz="2200" dirty="0" smtClean="0">
              <a:solidFill>
                <a:srgbClr val="000000">
                  <a:hueOff val="0"/>
                  <a:satOff val="0"/>
                  <a:lumOff val="0"/>
                  <a:alphaOff val="0"/>
                </a:srgbClr>
              </a:solidFill>
              <a:latin typeface="微软雅黑"/>
              <a:ea typeface="微软雅黑"/>
              <a:cs typeface="+mn-cs"/>
            </a:rPr>
            <a:t>2</a:t>
          </a:r>
          <a:r>
            <a:rPr lang="zh-CN" sz="2200" dirty="0" smtClean="0">
              <a:solidFill>
                <a:srgbClr val="000000">
                  <a:hueOff val="0"/>
                  <a:satOff val="0"/>
                  <a:lumOff val="0"/>
                  <a:alphaOff val="0"/>
                </a:srgbClr>
              </a:solidFill>
              <a:latin typeface="微软雅黑"/>
              <a:ea typeface="微软雅黑"/>
              <a:cs typeface="+mn-cs"/>
            </a:rPr>
            <a:t>）</a:t>
          </a:r>
          <a:r>
            <a:rPr lang="zh-CN" sz="1900" dirty="0" smtClean="0">
              <a:solidFill>
                <a:srgbClr val="000000">
                  <a:hueOff val="0"/>
                  <a:satOff val="0"/>
                  <a:lumOff val="0"/>
                  <a:alphaOff val="0"/>
                </a:srgbClr>
              </a:solidFill>
              <a:latin typeface="微软雅黑"/>
              <a:ea typeface="微软雅黑"/>
              <a:cs typeface="+mn-cs"/>
            </a:rPr>
            <a:t>完善培训需求分析，优化培训课程</a:t>
          </a:r>
          <a:endParaRPr lang="zh-CN" altLang="en-US" sz="1900" dirty="0">
            <a:solidFill>
              <a:srgbClr val="000000">
                <a:hueOff val="0"/>
                <a:satOff val="0"/>
                <a:lumOff val="0"/>
                <a:alphaOff val="0"/>
              </a:srgbClr>
            </a:solidFill>
            <a:latin typeface="微软雅黑"/>
            <a:ea typeface="微软雅黑"/>
            <a:cs typeface="+mn-cs"/>
          </a:endParaRPr>
        </a:p>
      </dgm:t>
    </dgm:pt>
    <dgm:pt modelId="{B7D21A10-4D79-44A2-A8DC-F30B8B6B23BA}" type="parTrans" cxnId="{E8D9B7DF-CF53-4651-9DAE-0CF6D9E65BBA}">
      <dgm:prSet/>
      <dgm:spPr/>
      <dgm:t>
        <a:bodyPr/>
        <a:lstStyle/>
        <a:p>
          <a:endParaRPr lang="zh-CN" altLang="en-US"/>
        </a:p>
      </dgm:t>
    </dgm:pt>
    <dgm:pt modelId="{C6CD711C-9ABE-4AEF-B84B-060EFF46BAD6}" type="sibTrans" cxnId="{E8D9B7DF-CF53-4651-9DAE-0CF6D9E65BBA}">
      <dgm:prSet/>
      <dgm:spPr/>
      <dgm:t>
        <a:bodyPr/>
        <a:lstStyle/>
        <a:p>
          <a:endParaRPr lang="zh-CN" altLang="en-US"/>
        </a:p>
      </dgm:t>
    </dgm:pt>
    <dgm:pt modelId="{17790565-02BD-49B0-BEE1-93086F76B200}" type="pres">
      <dgm:prSet presAssocID="{FEDA6C3D-48D6-4A9D-9F65-523B318C64AC}" presName="vert0" presStyleCnt="0">
        <dgm:presLayoutVars>
          <dgm:dir/>
          <dgm:animOne val="branch"/>
          <dgm:animLvl val="lvl"/>
        </dgm:presLayoutVars>
      </dgm:prSet>
      <dgm:spPr/>
      <dgm:t>
        <a:bodyPr/>
        <a:lstStyle/>
        <a:p>
          <a:endParaRPr lang="zh-CN" altLang="en-US"/>
        </a:p>
      </dgm:t>
    </dgm:pt>
    <dgm:pt modelId="{ECC0840F-B5FB-49AD-9B0F-A998EB0E0B8C}" type="pres">
      <dgm:prSet presAssocID="{4863132A-8E5B-4F7A-BDCA-F80E2B9EFCFD}" presName="thickLine" presStyleLbl="alignNode1" presStyleIdx="0" presStyleCnt="1" custLinFactNeighborX="-17" custLinFactNeighborY="-4423"/>
      <dgm:spPr/>
    </dgm:pt>
    <dgm:pt modelId="{05A60575-F301-4FEA-9EA2-C6DBEFFEE2A9}" type="pres">
      <dgm:prSet presAssocID="{4863132A-8E5B-4F7A-BDCA-F80E2B9EFCFD}" presName="horz1" presStyleCnt="0"/>
      <dgm:spPr/>
    </dgm:pt>
    <dgm:pt modelId="{D1B03938-3AEB-41BF-B3D4-66C716947BEE}" type="pres">
      <dgm:prSet presAssocID="{4863132A-8E5B-4F7A-BDCA-F80E2B9EFCFD}" presName="tx1" presStyleLbl="revTx" presStyleIdx="0" presStyleCnt="6" custFlipHor="1" custScaleX="32828"/>
      <dgm:spPr/>
      <dgm:t>
        <a:bodyPr/>
        <a:lstStyle/>
        <a:p>
          <a:endParaRPr lang="zh-CN" altLang="en-US"/>
        </a:p>
      </dgm:t>
    </dgm:pt>
    <dgm:pt modelId="{274004CD-A5B1-4053-8D60-409F4742E5E3}" type="pres">
      <dgm:prSet presAssocID="{4863132A-8E5B-4F7A-BDCA-F80E2B9EFCFD}" presName="vert1" presStyleCnt="0"/>
      <dgm:spPr/>
    </dgm:pt>
    <dgm:pt modelId="{CF930C28-8C49-4A6C-BC4B-AE9BBE366D9A}" type="pres">
      <dgm:prSet presAssocID="{770E7F3C-2D5C-47E4-B665-764E241A3C57}" presName="vertSpace2a" presStyleCnt="0"/>
      <dgm:spPr/>
    </dgm:pt>
    <dgm:pt modelId="{EE596095-16D8-424B-821D-CCF121B5C9F6}" type="pres">
      <dgm:prSet presAssocID="{770E7F3C-2D5C-47E4-B665-764E241A3C57}" presName="horz2" presStyleCnt="0"/>
      <dgm:spPr/>
    </dgm:pt>
    <dgm:pt modelId="{41F9EB68-3769-45C4-8C03-9ACA7FB0E431}" type="pres">
      <dgm:prSet presAssocID="{770E7F3C-2D5C-47E4-B665-764E241A3C57}" presName="horzSpace2" presStyleCnt="0"/>
      <dgm:spPr/>
    </dgm:pt>
    <dgm:pt modelId="{72F72153-ADD7-486D-96FD-6CA79A9D0050}" type="pres">
      <dgm:prSet presAssocID="{770E7F3C-2D5C-47E4-B665-764E241A3C57}" presName="tx2" presStyleLbl="revTx" presStyleIdx="1" presStyleCnt="6" custScaleX="115383" custLinFactNeighborX="604" custLinFactNeighborY="68869"/>
      <dgm:spPr/>
      <dgm:t>
        <a:bodyPr/>
        <a:lstStyle/>
        <a:p>
          <a:endParaRPr lang="zh-CN" altLang="en-US"/>
        </a:p>
      </dgm:t>
    </dgm:pt>
    <dgm:pt modelId="{55204E95-AED5-4B35-B063-FA301B271F36}" type="pres">
      <dgm:prSet presAssocID="{770E7F3C-2D5C-47E4-B665-764E241A3C57}" presName="vert2" presStyleCnt="0"/>
      <dgm:spPr/>
    </dgm:pt>
    <dgm:pt modelId="{A99B2486-11E6-4699-9650-242BDC0DAAFB}" type="pres">
      <dgm:prSet presAssocID="{770E7F3C-2D5C-47E4-B665-764E241A3C57}" presName="thinLine2b" presStyleLbl="callout" presStyleIdx="0" presStyleCnt="5" custLinFactY="300000" custLinFactNeighborY="351238"/>
      <dgm:spPr/>
    </dgm:pt>
    <dgm:pt modelId="{0023A631-31B4-4A15-B069-D815B15B16A1}" type="pres">
      <dgm:prSet presAssocID="{770E7F3C-2D5C-47E4-B665-764E241A3C57}" presName="vertSpace2b" presStyleCnt="0"/>
      <dgm:spPr/>
    </dgm:pt>
    <dgm:pt modelId="{5B416942-1C37-4C71-BBF8-A08AA2C2BB92}" type="pres">
      <dgm:prSet presAssocID="{FA90CF82-AF06-457A-A8C8-955C09430679}" presName="horz2" presStyleCnt="0"/>
      <dgm:spPr/>
    </dgm:pt>
    <dgm:pt modelId="{A5FC55B0-8722-4C04-8F9B-4D7AC5B6344E}" type="pres">
      <dgm:prSet presAssocID="{FA90CF82-AF06-457A-A8C8-955C09430679}" presName="horzSpace2" presStyleCnt="0"/>
      <dgm:spPr/>
    </dgm:pt>
    <dgm:pt modelId="{B615A7BB-E180-4F31-A4DB-8D9B04273F42}" type="pres">
      <dgm:prSet presAssocID="{FA90CF82-AF06-457A-A8C8-955C09430679}" presName="tx2" presStyleLbl="revTx" presStyleIdx="2" presStyleCnt="6" custLinFactNeighborY="42227"/>
      <dgm:spPr/>
      <dgm:t>
        <a:bodyPr/>
        <a:lstStyle/>
        <a:p>
          <a:endParaRPr lang="zh-CN" altLang="en-US"/>
        </a:p>
      </dgm:t>
    </dgm:pt>
    <dgm:pt modelId="{EFC2D872-4D69-48BF-870B-F428A212FDAE}" type="pres">
      <dgm:prSet presAssocID="{FA90CF82-AF06-457A-A8C8-955C09430679}" presName="vert2" presStyleCnt="0"/>
      <dgm:spPr/>
    </dgm:pt>
    <dgm:pt modelId="{810E8DCF-FF02-468E-838A-87C2949FEC99}" type="pres">
      <dgm:prSet presAssocID="{FA90CF82-AF06-457A-A8C8-955C09430679}" presName="thinLine2b" presStyleLbl="callout" presStyleIdx="1" presStyleCnt="5" custLinFactY="36730" custLinFactNeighborY="100000"/>
      <dgm:spPr/>
    </dgm:pt>
    <dgm:pt modelId="{55D719C1-4658-4590-88FE-F592967183EC}" type="pres">
      <dgm:prSet presAssocID="{FA90CF82-AF06-457A-A8C8-955C09430679}" presName="vertSpace2b" presStyleCnt="0"/>
      <dgm:spPr/>
    </dgm:pt>
    <dgm:pt modelId="{0E58BCF9-03A6-4EF7-9EAB-109BE4143348}" type="pres">
      <dgm:prSet presAssocID="{7F7D55FA-E0A8-485D-BBF7-37E37189877C}" presName="horz2" presStyleCnt="0"/>
      <dgm:spPr/>
    </dgm:pt>
    <dgm:pt modelId="{1C66720F-4DC0-4208-836D-79C241ED0436}" type="pres">
      <dgm:prSet presAssocID="{7F7D55FA-E0A8-485D-BBF7-37E37189877C}" presName="horzSpace2" presStyleCnt="0"/>
      <dgm:spPr/>
    </dgm:pt>
    <dgm:pt modelId="{96E0EFA9-E74C-45D7-8466-8ABC177C8947}" type="pres">
      <dgm:prSet presAssocID="{7F7D55FA-E0A8-485D-BBF7-37E37189877C}" presName="tx2" presStyleLbl="revTx" presStyleIdx="3" presStyleCnt="6" custLinFactNeighborY="38800"/>
      <dgm:spPr/>
      <dgm:t>
        <a:bodyPr/>
        <a:lstStyle/>
        <a:p>
          <a:endParaRPr lang="zh-CN" altLang="en-US"/>
        </a:p>
      </dgm:t>
    </dgm:pt>
    <dgm:pt modelId="{175FA58B-7528-4A53-959A-0C30915EFB39}" type="pres">
      <dgm:prSet presAssocID="{7F7D55FA-E0A8-485D-BBF7-37E37189877C}" presName="vert2" presStyleCnt="0"/>
      <dgm:spPr/>
    </dgm:pt>
    <dgm:pt modelId="{A0A0600C-E9D8-4CF8-B0C8-97A1724B3751}" type="pres">
      <dgm:prSet presAssocID="{7F7D55FA-E0A8-485D-BBF7-37E37189877C}" presName="thinLine2b" presStyleLbl="callout" presStyleIdx="2" presStyleCnt="5"/>
      <dgm:spPr/>
    </dgm:pt>
    <dgm:pt modelId="{31D1487D-29D1-4491-A976-C89D619F91FE}" type="pres">
      <dgm:prSet presAssocID="{7F7D55FA-E0A8-485D-BBF7-37E37189877C}" presName="vertSpace2b" presStyleCnt="0"/>
      <dgm:spPr/>
    </dgm:pt>
    <dgm:pt modelId="{DFB049A7-BFB0-4F8C-98B3-D1EE860A7210}" type="pres">
      <dgm:prSet presAssocID="{B30A90F6-5089-446A-A77D-DBE4FC055BE9}" presName="horz2" presStyleCnt="0"/>
      <dgm:spPr/>
    </dgm:pt>
    <dgm:pt modelId="{EA8A44A9-EE86-4079-8271-3EAB74616DF4}" type="pres">
      <dgm:prSet presAssocID="{B30A90F6-5089-446A-A77D-DBE4FC055BE9}" presName="horzSpace2" presStyleCnt="0"/>
      <dgm:spPr/>
    </dgm:pt>
    <dgm:pt modelId="{E700DA50-FD4C-4E39-80D6-98D1AD04E83D}" type="pres">
      <dgm:prSet presAssocID="{B30A90F6-5089-446A-A77D-DBE4FC055BE9}" presName="tx2" presStyleLbl="revTx" presStyleIdx="4" presStyleCnt="6" custLinFactNeighborY="32150"/>
      <dgm:spPr/>
      <dgm:t>
        <a:bodyPr/>
        <a:lstStyle/>
        <a:p>
          <a:endParaRPr lang="zh-CN" altLang="en-US"/>
        </a:p>
      </dgm:t>
    </dgm:pt>
    <dgm:pt modelId="{6537FA37-AF44-4DA4-8157-B5DDAD3ED271}" type="pres">
      <dgm:prSet presAssocID="{B30A90F6-5089-446A-A77D-DBE4FC055BE9}" presName="vert2" presStyleCnt="0"/>
      <dgm:spPr/>
    </dgm:pt>
    <dgm:pt modelId="{B32C30F9-7120-4B07-8BC7-40FD86732697}" type="pres">
      <dgm:prSet presAssocID="{B30A90F6-5089-446A-A77D-DBE4FC055BE9}" presName="thinLine2b" presStyleLbl="callout" presStyleIdx="3" presStyleCnt="5"/>
      <dgm:spPr/>
    </dgm:pt>
    <dgm:pt modelId="{54F08512-117F-4AC1-88D6-F688E6FE0E65}" type="pres">
      <dgm:prSet presAssocID="{B30A90F6-5089-446A-A77D-DBE4FC055BE9}" presName="vertSpace2b" presStyleCnt="0"/>
      <dgm:spPr/>
    </dgm:pt>
    <dgm:pt modelId="{244EC2F1-C1BA-4738-B52D-B820589CAD34}" type="pres">
      <dgm:prSet presAssocID="{7A8E68E8-2BC5-4F64-9CA8-980FB316E4B4}" presName="horz2" presStyleCnt="0"/>
      <dgm:spPr/>
    </dgm:pt>
    <dgm:pt modelId="{2C06EC09-12DC-4C98-B817-401391321186}" type="pres">
      <dgm:prSet presAssocID="{7A8E68E8-2BC5-4F64-9CA8-980FB316E4B4}" presName="horzSpace2" presStyleCnt="0"/>
      <dgm:spPr/>
    </dgm:pt>
    <dgm:pt modelId="{AD90532A-0181-4688-8461-43839AAF829C}" type="pres">
      <dgm:prSet presAssocID="{7A8E68E8-2BC5-4F64-9CA8-980FB316E4B4}" presName="tx2" presStyleLbl="revTx" presStyleIdx="5" presStyleCnt="6" custLinFactNeighborY="14988"/>
      <dgm:spPr/>
      <dgm:t>
        <a:bodyPr/>
        <a:lstStyle/>
        <a:p>
          <a:endParaRPr lang="zh-CN" altLang="en-US"/>
        </a:p>
      </dgm:t>
    </dgm:pt>
    <dgm:pt modelId="{3C94ED2A-0136-4E0A-BDB8-C3C53BDB43E2}" type="pres">
      <dgm:prSet presAssocID="{7A8E68E8-2BC5-4F64-9CA8-980FB316E4B4}" presName="vert2" presStyleCnt="0"/>
      <dgm:spPr/>
    </dgm:pt>
    <dgm:pt modelId="{B9B209B2-99F1-459F-B060-DC1F098DC3B4}" type="pres">
      <dgm:prSet presAssocID="{7A8E68E8-2BC5-4F64-9CA8-980FB316E4B4}" presName="thinLine2b" presStyleLbl="callout" presStyleIdx="4" presStyleCnt="5" custLinFactY="-300000" custLinFactNeighborY="-316635"/>
      <dgm:spPr/>
    </dgm:pt>
    <dgm:pt modelId="{2CEED856-02D0-46A6-B1D8-A1F39D97EA94}" type="pres">
      <dgm:prSet presAssocID="{7A8E68E8-2BC5-4F64-9CA8-980FB316E4B4}" presName="vertSpace2b" presStyleCnt="0"/>
      <dgm:spPr/>
    </dgm:pt>
  </dgm:ptLst>
  <dgm:cxnLst>
    <dgm:cxn modelId="{A7032209-34D5-4E94-895F-6BC52F2EDAD5}" srcId="{4863132A-8E5B-4F7A-BDCA-F80E2B9EFCFD}" destId="{B30A90F6-5089-446A-A77D-DBE4FC055BE9}" srcOrd="3" destOrd="0" parTransId="{8F737BC9-9C9F-40CA-B3B3-58A5A8ED6AA7}" sibTransId="{A168E720-9B56-48E1-B126-A427C92E32DB}"/>
    <dgm:cxn modelId="{38752E7C-11ED-47E8-8C8D-CAAAC672D929}" type="presOf" srcId="{FEDA6C3D-48D6-4A9D-9F65-523B318C64AC}" destId="{17790565-02BD-49B0-BEE1-93086F76B200}" srcOrd="0" destOrd="0" presId="urn:microsoft.com/office/officeart/2008/layout/LinedList"/>
    <dgm:cxn modelId="{CB230CD1-36DC-4656-95E3-E56441F64145}" srcId="{4863132A-8E5B-4F7A-BDCA-F80E2B9EFCFD}" destId="{7A8E68E8-2BC5-4F64-9CA8-980FB316E4B4}" srcOrd="4" destOrd="0" parTransId="{AF840808-27E5-4B09-8E0B-71006D03DB11}" sibTransId="{5AC0EAFC-D9BF-44D5-A5DC-7EFEB94FA042}"/>
    <dgm:cxn modelId="{49BEBFBC-2D8A-4E76-AE92-99944610DE6A}" type="presOf" srcId="{770E7F3C-2D5C-47E4-B665-764E241A3C57}" destId="{72F72153-ADD7-486D-96FD-6CA79A9D0050}" srcOrd="0" destOrd="0" presId="urn:microsoft.com/office/officeart/2008/layout/LinedList"/>
    <dgm:cxn modelId="{DC2EC4D4-5286-46B2-8620-DF70A0299669}" type="presOf" srcId="{B30A90F6-5089-446A-A77D-DBE4FC055BE9}" destId="{E700DA50-FD4C-4E39-80D6-98D1AD04E83D}" srcOrd="0" destOrd="0" presId="urn:microsoft.com/office/officeart/2008/layout/LinedList"/>
    <dgm:cxn modelId="{CC0B6771-F193-4EEA-9338-49D996C4A724}" srcId="{FEDA6C3D-48D6-4A9D-9F65-523B318C64AC}" destId="{4863132A-8E5B-4F7A-BDCA-F80E2B9EFCFD}" srcOrd="0" destOrd="0" parTransId="{167D5A24-BBB9-45DB-9E34-7BEF3D866E86}" sibTransId="{7FB637F7-2CB5-44D0-AB14-3AD1E5A23C31}"/>
    <dgm:cxn modelId="{F6D4755B-F400-446C-A443-44D0427B7D20}" type="presOf" srcId="{FA90CF82-AF06-457A-A8C8-955C09430679}" destId="{B615A7BB-E180-4F31-A4DB-8D9B04273F42}" srcOrd="0" destOrd="0" presId="urn:microsoft.com/office/officeart/2008/layout/LinedList"/>
    <dgm:cxn modelId="{0C48ECF9-C915-47D8-AEF1-1AB62D2F5894}" type="presOf" srcId="{4863132A-8E5B-4F7A-BDCA-F80E2B9EFCFD}" destId="{D1B03938-3AEB-41BF-B3D4-66C716947BEE}" srcOrd="0" destOrd="0" presId="urn:microsoft.com/office/officeart/2008/layout/LinedList"/>
    <dgm:cxn modelId="{E8D9B7DF-CF53-4651-9DAE-0CF6D9E65BBA}" srcId="{4863132A-8E5B-4F7A-BDCA-F80E2B9EFCFD}" destId="{FA90CF82-AF06-457A-A8C8-955C09430679}" srcOrd="1" destOrd="0" parTransId="{B7D21A10-4D79-44A2-A8DC-F30B8B6B23BA}" sibTransId="{C6CD711C-9ABE-4AEF-B84B-060EFF46BAD6}"/>
    <dgm:cxn modelId="{4D1DAF7F-1C1F-49AE-8DEE-21D29EAFE0D0}" type="presOf" srcId="{7A8E68E8-2BC5-4F64-9CA8-980FB316E4B4}" destId="{AD90532A-0181-4688-8461-43839AAF829C}" srcOrd="0" destOrd="0" presId="urn:microsoft.com/office/officeart/2008/layout/LinedList"/>
    <dgm:cxn modelId="{598CF26A-AC5E-4A3F-8529-6FF2767134B5}" srcId="{4863132A-8E5B-4F7A-BDCA-F80E2B9EFCFD}" destId="{770E7F3C-2D5C-47E4-B665-764E241A3C57}" srcOrd="0" destOrd="0" parTransId="{9D497A03-7091-4A79-A4A3-C11A08D85E9F}" sibTransId="{7F62AE2C-17B7-4284-A201-05E154AE547E}"/>
    <dgm:cxn modelId="{48F09F42-93D0-4570-A877-DE75152FD8C5}" type="presOf" srcId="{7F7D55FA-E0A8-485D-BBF7-37E37189877C}" destId="{96E0EFA9-E74C-45D7-8466-8ABC177C8947}" srcOrd="0" destOrd="0" presId="urn:microsoft.com/office/officeart/2008/layout/LinedList"/>
    <dgm:cxn modelId="{871BFD7A-1520-4691-869B-8D8FA030BE2C}" srcId="{4863132A-8E5B-4F7A-BDCA-F80E2B9EFCFD}" destId="{7F7D55FA-E0A8-485D-BBF7-37E37189877C}" srcOrd="2" destOrd="0" parTransId="{B11DE7C8-4C9D-4B69-88F6-021518144A20}" sibTransId="{C7DE92FE-F985-46E8-A8BA-598D839393B1}"/>
    <dgm:cxn modelId="{FCFC1436-BC11-408D-B7FC-97F088B7CB66}" type="presParOf" srcId="{17790565-02BD-49B0-BEE1-93086F76B200}" destId="{ECC0840F-B5FB-49AD-9B0F-A998EB0E0B8C}" srcOrd="0" destOrd="0" presId="urn:microsoft.com/office/officeart/2008/layout/LinedList"/>
    <dgm:cxn modelId="{54158A05-B95A-4C5E-BD9C-950A20D85E37}" type="presParOf" srcId="{17790565-02BD-49B0-BEE1-93086F76B200}" destId="{05A60575-F301-4FEA-9EA2-C6DBEFFEE2A9}" srcOrd="1" destOrd="0" presId="urn:microsoft.com/office/officeart/2008/layout/LinedList"/>
    <dgm:cxn modelId="{B6FFABEE-B1C6-41F2-884A-E38AC2D5AE3E}" type="presParOf" srcId="{05A60575-F301-4FEA-9EA2-C6DBEFFEE2A9}" destId="{D1B03938-3AEB-41BF-B3D4-66C716947BEE}" srcOrd="0" destOrd="0" presId="urn:microsoft.com/office/officeart/2008/layout/LinedList"/>
    <dgm:cxn modelId="{E34EE8C7-6F4C-4BC8-B9D7-BF0D6C82682E}" type="presParOf" srcId="{05A60575-F301-4FEA-9EA2-C6DBEFFEE2A9}" destId="{274004CD-A5B1-4053-8D60-409F4742E5E3}" srcOrd="1" destOrd="0" presId="urn:microsoft.com/office/officeart/2008/layout/LinedList"/>
    <dgm:cxn modelId="{C26E7B12-652B-454D-8C8C-1A0F190645B4}" type="presParOf" srcId="{274004CD-A5B1-4053-8D60-409F4742E5E3}" destId="{CF930C28-8C49-4A6C-BC4B-AE9BBE366D9A}" srcOrd="0" destOrd="0" presId="urn:microsoft.com/office/officeart/2008/layout/LinedList"/>
    <dgm:cxn modelId="{586D1FD6-5050-471F-BE1F-57932292CA94}" type="presParOf" srcId="{274004CD-A5B1-4053-8D60-409F4742E5E3}" destId="{EE596095-16D8-424B-821D-CCF121B5C9F6}" srcOrd="1" destOrd="0" presId="urn:microsoft.com/office/officeart/2008/layout/LinedList"/>
    <dgm:cxn modelId="{5590380C-438C-4A27-9E62-C0B652B91376}" type="presParOf" srcId="{EE596095-16D8-424B-821D-CCF121B5C9F6}" destId="{41F9EB68-3769-45C4-8C03-9ACA7FB0E431}" srcOrd="0" destOrd="0" presId="urn:microsoft.com/office/officeart/2008/layout/LinedList"/>
    <dgm:cxn modelId="{7C430373-05A8-47C6-98D0-6750B32301EF}" type="presParOf" srcId="{EE596095-16D8-424B-821D-CCF121B5C9F6}" destId="{72F72153-ADD7-486D-96FD-6CA79A9D0050}" srcOrd="1" destOrd="0" presId="urn:microsoft.com/office/officeart/2008/layout/LinedList"/>
    <dgm:cxn modelId="{D62D4B8A-CD11-47B2-A1B0-2019D350FB85}" type="presParOf" srcId="{EE596095-16D8-424B-821D-CCF121B5C9F6}" destId="{55204E95-AED5-4B35-B063-FA301B271F36}" srcOrd="2" destOrd="0" presId="urn:microsoft.com/office/officeart/2008/layout/LinedList"/>
    <dgm:cxn modelId="{E0496163-0E15-415E-9010-90515B5CA23C}" type="presParOf" srcId="{274004CD-A5B1-4053-8D60-409F4742E5E3}" destId="{A99B2486-11E6-4699-9650-242BDC0DAAFB}" srcOrd="2" destOrd="0" presId="urn:microsoft.com/office/officeart/2008/layout/LinedList"/>
    <dgm:cxn modelId="{5DA4D7F4-1BFC-441E-BB31-877016E32BA3}" type="presParOf" srcId="{274004CD-A5B1-4053-8D60-409F4742E5E3}" destId="{0023A631-31B4-4A15-B069-D815B15B16A1}" srcOrd="3" destOrd="0" presId="urn:microsoft.com/office/officeart/2008/layout/LinedList"/>
    <dgm:cxn modelId="{209748E7-951F-4FAC-9F1E-027D8EEF54CC}" type="presParOf" srcId="{274004CD-A5B1-4053-8D60-409F4742E5E3}" destId="{5B416942-1C37-4C71-BBF8-A08AA2C2BB92}" srcOrd="4" destOrd="0" presId="urn:microsoft.com/office/officeart/2008/layout/LinedList"/>
    <dgm:cxn modelId="{D55E8C25-6619-47EE-AD9E-9BA55EC6AB30}" type="presParOf" srcId="{5B416942-1C37-4C71-BBF8-A08AA2C2BB92}" destId="{A5FC55B0-8722-4C04-8F9B-4D7AC5B6344E}" srcOrd="0" destOrd="0" presId="urn:microsoft.com/office/officeart/2008/layout/LinedList"/>
    <dgm:cxn modelId="{AC0874C0-C104-4581-B204-122E8C9225CD}" type="presParOf" srcId="{5B416942-1C37-4C71-BBF8-A08AA2C2BB92}" destId="{B615A7BB-E180-4F31-A4DB-8D9B04273F42}" srcOrd="1" destOrd="0" presId="urn:microsoft.com/office/officeart/2008/layout/LinedList"/>
    <dgm:cxn modelId="{687C795C-B4FF-4960-A3AC-75DFCC2C6312}" type="presParOf" srcId="{5B416942-1C37-4C71-BBF8-A08AA2C2BB92}" destId="{EFC2D872-4D69-48BF-870B-F428A212FDAE}" srcOrd="2" destOrd="0" presId="urn:microsoft.com/office/officeart/2008/layout/LinedList"/>
    <dgm:cxn modelId="{02A0B598-B708-4C41-9207-B907851DECFB}" type="presParOf" srcId="{274004CD-A5B1-4053-8D60-409F4742E5E3}" destId="{810E8DCF-FF02-468E-838A-87C2949FEC99}" srcOrd="5" destOrd="0" presId="urn:microsoft.com/office/officeart/2008/layout/LinedList"/>
    <dgm:cxn modelId="{E360FA95-272C-4AA1-AC0E-8AEF92600940}" type="presParOf" srcId="{274004CD-A5B1-4053-8D60-409F4742E5E3}" destId="{55D719C1-4658-4590-88FE-F592967183EC}" srcOrd="6" destOrd="0" presId="urn:microsoft.com/office/officeart/2008/layout/LinedList"/>
    <dgm:cxn modelId="{34996ACE-0616-40BC-BD71-150A031135BD}" type="presParOf" srcId="{274004CD-A5B1-4053-8D60-409F4742E5E3}" destId="{0E58BCF9-03A6-4EF7-9EAB-109BE4143348}" srcOrd="7" destOrd="0" presId="urn:microsoft.com/office/officeart/2008/layout/LinedList"/>
    <dgm:cxn modelId="{95E583C4-D15F-487C-B582-D384BA47B52E}" type="presParOf" srcId="{0E58BCF9-03A6-4EF7-9EAB-109BE4143348}" destId="{1C66720F-4DC0-4208-836D-79C241ED0436}" srcOrd="0" destOrd="0" presId="urn:microsoft.com/office/officeart/2008/layout/LinedList"/>
    <dgm:cxn modelId="{09083DD8-BA43-461A-90F2-7F95986C7A23}" type="presParOf" srcId="{0E58BCF9-03A6-4EF7-9EAB-109BE4143348}" destId="{96E0EFA9-E74C-45D7-8466-8ABC177C8947}" srcOrd="1" destOrd="0" presId="urn:microsoft.com/office/officeart/2008/layout/LinedList"/>
    <dgm:cxn modelId="{6D5D3C16-443C-4A9A-B143-89EA1544BAB4}" type="presParOf" srcId="{0E58BCF9-03A6-4EF7-9EAB-109BE4143348}" destId="{175FA58B-7528-4A53-959A-0C30915EFB39}" srcOrd="2" destOrd="0" presId="urn:microsoft.com/office/officeart/2008/layout/LinedList"/>
    <dgm:cxn modelId="{9CB0262D-DCC3-4724-A191-6B2B0F70F663}" type="presParOf" srcId="{274004CD-A5B1-4053-8D60-409F4742E5E3}" destId="{A0A0600C-E9D8-4CF8-B0C8-97A1724B3751}" srcOrd="8" destOrd="0" presId="urn:microsoft.com/office/officeart/2008/layout/LinedList"/>
    <dgm:cxn modelId="{654071B6-F6C1-40F2-82A2-C9367D92144D}" type="presParOf" srcId="{274004CD-A5B1-4053-8D60-409F4742E5E3}" destId="{31D1487D-29D1-4491-A976-C89D619F91FE}" srcOrd="9" destOrd="0" presId="urn:microsoft.com/office/officeart/2008/layout/LinedList"/>
    <dgm:cxn modelId="{AEB98E03-D079-4429-BD36-F0710445E9F9}" type="presParOf" srcId="{274004CD-A5B1-4053-8D60-409F4742E5E3}" destId="{DFB049A7-BFB0-4F8C-98B3-D1EE860A7210}" srcOrd="10" destOrd="0" presId="urn:microsoft.com/office/officeart/2008/layout/LinedList"/>
    <dgm:cxn modelId="{AFFD2A02-E7D4-4D70-8B45-95F1E19255ED}" type="presParOf" srcId="{DFB049A7-BFB0-4F8C-98B3-D1EE860A7210}" destId="{EA8A44A9-EE86-4079-8271-3EAB74616DF4}" srcOrd="0" destOrd="0" presId="urn:microsoft.com/office/officeart/2008/layout/LinedList"/>
    <dgm:cxn modelId="{564B2BEF-75B0-4BE9-BF36-14D5CEB7A713}" type="presParOf" srcId="{DFB049A7-BFB0-4F8C-98B3-D1EE860A7210}" destId="{E700DA50-FD4C-4E39-80D6-98D1AD04E83D}" srcOrd="1" destOrd="0" presId="urn:microsoft.com/office/officeart/2008/layout/LinedList"/>
    <dgm:cxn modelId="{367F8AA1-0831-4259-8C9A-9EB10036B608}" type="presParOf" srcId="{DFB049A7-BFB0-4F8C-98B3-D1EE860A7210}" destId="{6537FA37-AF44-4DA4-8157-B5DDAD3ED271}" srcOrd="2" destOrd="0" presId="urn:microsoft.com/office/officeart/2008/layout/LinedList"/>
    <dgm:cxn modelId="{B851F858-0028-45F2-B2BF-A78D184A44DF}" type="presParOf" srcId="{274004CD-A5B1-4053-8D60-409F4742E5E3}" destId="{B32C30F9-7120-4B07-8BC7-40FD86732697}" srcOrd="11" destOrd="0" presId="urn:microsoft.com/office/officeart/2008/layout/LinedList"/>
    <dgm:cxn modelId="{62DE90EC-8700-4A27-B8A6-7A378865739A}" type="presParOf" srcId="{274004CD-A5B1-4053-8D60-409F4742E5E3}" destId="{54F08512-117F-4AC1-88D6-F688E6FE0E65}" srcOrd="12" destOrd="0" presId="urn:microsoft.com/office/officeart/2008/layout/LinedList"/>
    <dgm:cxn modelId="{BA6500B2-BE8D-470E-945D-FEBACC16A150}" type="presParOf" srcId="{274004CD-A5B1-4053-8D60-409F4742E5E3}" destId="{244EC2F1-C1BA-4738-B52D-B820589CAD34}" srcOrd="13" destOrd="0" presId="urn:microsoft.com/office/officeart/2008/layout/LinedList"/>
    <dgm:cxn modelId="{A72AF748-7639-4FA8-9EE8-1B5143CBDEBA}" type="presParOf" srcId="{244EC2F1-C1BA-4738-B52D-B820589CAD34}" destId="{2C06EC09-12DC-4C98-B817-401391321186}" srcOrd="0" destOrd="0" presId="urn:microsoft.com/office/officeart/2008/layout/LinedList"/>
    <dgm:cxn modelId="{AA8AA7AC-271C-4A25-AA46-CF85B195BF18}" type="presParOf" srcId="{244EC2F1-C1BA-4738-B52D-B820589CAD34}" destId="{AD90532A-0181-4688-8461-43839AAF829C}" srcOrd="1" destOrd="0" presId="urn:microsoft.com/office/officeart/2008/layout/LinedList"/>
    <dgm:cxn modelId="{0164CE1A-7DD3-4989-A371-E8232EB40821}" type="presParOf" srcId="{244EC2F1-C1BA-4738-B52D-B820589CAD34}" destId="{3C94ED2A-0136-4E0A-BDB8-C3C53BDB43E2}" srcOrd="2" destOrd="0" presId="urn:microsoft.com/office/officeart/2008/layout/LinedList"/>
    <dgm:cxn modelId="{E1CE1B3C-5AB1-4F63-BDA0-FCE4A95D8494}" type="presParOf" srcId="{274004CD-A5B1-4053-8D60-409F4742E5E3}" destId="{B9B209B2-99F1-459F-B060-DC1F098DC3B4}" srcOrd="14" destOrd="0" presId="urn:microsoft.com/office/officeart/2008/layout/LinedList"/>
    <dgm:cxn modelId="{D0DE700F-0783-44D6-9EB1-9FB2AFAF417B}" type="presParOf" srcId="{274004CD-A5B1-4053-8D60-409F4742E5E3}" destId="{2CEED856-02D0-46A6-B1D8-A1F39D97EA94}" srcOrd="15" destOrd="0" presId="urn:microsoft.com/office/officeart/2008/layout/LinedList"/>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67DD0A-9044-4D18-9C18-8B428ED92850}" type="datetimeFigureOut">
              <a:rPr lang="zh-CN" altLang="en-US" smtClean="0"/>
              <a:pPr/>
              <a:t>2018/7/4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6817-9CDC-4935-A4AC-27CF72BD8B27}" type="slidenum">
              <a:rPr lang="zh-CN" altLang="en-US" smtClean="0"/>
              <a:pPr/>
              <a:t>‹#›</a:t>
            </a:fld>
            <a:endParaRPr lang="zh-CN" altLang="en-US"/>
          </a:p>
        </p:txBody>
      </p:sp>
    </p:spTree>
    <p:extLst>
      <p:ext uri="{BB962C8B-B14F-4D97-AF65-F5344CB8AC3E}">
        <p14:creationId xmlns="" xmlns:p14="http://schemas.microsoft.com/office/powerpoint/2010/main" val="2472913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387C70-E853-4894-BF07-D2F4B19C8F53}" type="datetimeFigureOut">
              <a:rPr lang="zh-CN" altLang="en-US" smtClean="0"/>
              <a:pPr/>
              <a:t>2018/7/4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A47F99-6ADC-4C80-99B3-D41D132752F1}" type="slidenum">
              <a:rPr lang="zh-CN" altLang="en-US" smtClean="0"/>
              <a:pPr/>
              <a:t>‹#›</a:t>
            </a:fld>
            <a:endParaRPr lang="zh-CN" altLang="en-US"/>
          </a:p>
        </p:txBody>
      </p:sp>
    </p:spTree>
    <p:extLst>
      <p:ext uri="{BB962C8B-B14F-4D97-AF65-F5344CB8AC3E}">
        <p14:creationId xmlns="" xmlns:p14="http://schemas.microsoft.com/office/powerpoint/2010/main" val="93009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a:t>
            </a:fld>
            <a:endParaRPr lang="zh-CN" altLang="en-US"/>
          </a:p>
        </p:txBody>
      </p:sp>
    </p:spTree>
    <p:extLst>
      <p:ext uri="{BB962C8B-B14F-4D97-AF65-F5344CB8AC3E}">
        <p14:creationId xmlns="" xmlns:p14="http://schemas.microsoft.com/office/powerpoint/2010/main" val="3699502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10</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11</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12</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13</a:t>
            </a:fld>
            <a:endParaRPr lang="zh-CN" altLang="en-US"/>
          </a:p>
        </p:txBody>
      </p:sp>
    </p:spTree>
    <p:extLst>
      <p:ext uri="{BB962C8B-B14F-4D97-AF65-F5344CB8AC3E}">
        <p14:creationId xmlns="" xmlns:p14="http://schemas.microsoft.com/office/powerpoint/2010/main" val="273767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当然，其他各类表格诸如门窗明细表、材料做法表、各类构件统计表等等也是如此。</a:t>
            </a: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14</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a:solidFill>
                  <a:schemeClr val="tx1"/>
                </a:solidFill>
                <a:latin typeface="+mn-lt"/>
                <a:ea typeface="+mn-ea"/>
                <a:cs typeface="+mn-cs"/>
              </a:rPr>
              <a:t>当然，其他各类表格诸如门窗明细表、材料做法表、各类构件统计表等等也是如此。</a:t>
            </a: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15</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16</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17</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18</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19</a:t>
            </a:fld>
            <a:endParaRPr lang="zh-CN" altLang="en-US"/>
          </a:p>
        </p:txBody>
      </p:sp>
    </p:spTree>
    <p:extLst>
      <p:ext uri="{BB962C8B-B14F-4D97-AF65-F5344CB8AC3E}">
        <p14:creationId xmlns="" xmlns:p14="http://schemas.microsoft.com/office/powerpoint/2010/main" val="203692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latin typeface="+mn-lt"/>
                <a:ea typeface="+mn-ea"/>
                <a:cs typeface="+mn-cs"/>
              </a:rPr>
              <a:t>我们原本的设计方式就是</a:t>
            </a:r>
            <a:r>
              <a:rPr lang="en-US"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反建筑</a:t>
            </a:r>
            <a:r>
              <a:rPr lang="en-US"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的，因空间是立体的，三维的，用二维的图纸怎么可能事无巨细的完美表达呢</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a:t>
            </a:fld>
            <a:endParaRPr lang="zh-CN" altLang="en-US"/>
          </a:p>
        </p:txBody>
      </p:sp>
    </p:spTree>
    <p:extLst>
      <p:ext uri="{BB962C8B-B14F-4D97-AF65-F5344CB8AC3E}">
        <p14:creationId xmlns="" xmlns:p14="http://schemas.microsoft.com/office/powerpoint/2010/main" val="1901406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20</a:t>
            </a:fld>
            <a:endParaRPr lang="zh-CN" altLang="en-US"/>
          </a:p>
        </p:txBody>
      </p:sp>
    </p:spTree>
    <p:extLst>
      <p:ext uri="{BB962C8B-B14F-4D97-AF65-F5344CB8AC3E}">
        <p14:creationId xmlns="" xmlns:p14="http://schemas.microsoft.com/office/powerpoint/2010/main" val="203692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21</a:t>
            </a:fld>
            <a:endParaRPr lang="zh-CN" altLang="en-US"/>
          </a:p>
        </p:txBody>
      </p:sp>
    </p:spTree>
    <p:extLst>
      <p:ext uri="{BB962C8B-B14F-4D97-AF65-F5344CB8AC3E}">
        <p14:creationId xmlns="" xmlns:p14="http://schemas.microsoft.com/office/powerpoint/2010/main" val="2036924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22</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基于可视化、信息化的协同设计平台，实现全专业在统一环境、统一数据下的协同设计，实现从二维设计转向三维设计，从线条绘图转向构建布置，从单纯几何表现转向全信息模型集成，从各专业单独完成任务转向全专业协同完成项目，从离散的分布设计转向基于同一模型的全过程整体设计。</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23</a:t>
            </a:fld>
            <a:endParaRPr lang="zh-CN" altLang="en-US"/>
          </a:p>
        </p:txBody>
      </p:sp>
    </p:spTree>
    <p:extLst>
      <p:ext uri="{BB962C8B-B14F-4D97-AF65-F5344CB8AC3E}">
        <p14:creationId xmlns="" xmlns:p14="http://schemas.microsoft.com/office/powerpoint/2010/main" val="4068865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24</a:t>
            </a:fld>
            <a:endParaRPr lang="zh-CN" altLang="en-US"/>
          </a:p>
        </p:txBody>
      </p:sp>
    </p:spTree>
    <p:extLst>
      <p:ext uri="{BB962C8B-B14F-4D97-AF65-F5344CB8AC3E}">
        <p14:creationId xmlns="" xmlns:p14="http://schemas.microsoft.com/office/powerpoint/2010/main" val="42551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25</a:t>
            </a:fld>
            <a:endParaRPr lang="zh-CN" altLang="en-US"/>
          </a:p>
        </p:txBody>
      </p:sp>
    </p:spTree>
    <p:extLst>
      <p:ext uri="{BB962C8B-B14F-4D97-AF65-F5344CB8AC3E}">
        <p14:creationId xmlns="" xmlns:p14="http://schemas.microsoft.com/office/powerpoint/2010/main" val="2331872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26</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27</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28</a:t>
            </a:fld>
            <a:endParaRPr lang="zh-CN" altLang="en-US"/>
          </a:p>
        </p:txBody>
      </p:sp>
    </p:spTree>
    <p:extLst>
      <p:ext uri="{BB962C8B-B14F-4D97-AF65-F5344CB8AC3E}">
        <p14:creationId xmlns="" xmlns:p14="http://schemas.microsoft.com/office/powerpoint/2010/main" val="321337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29</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是建筑全过程管理，新的管理方法！</a:t>
            </a:r>
            <a:br>
              <a:rPr lang="zh-CN" altLang="en-US" sz="1200" b="0" i="0" kern="1200" dirty="0">
                <a:solidFill>
                  <a:schemeClr val="tx1"/>
                </a:solidFill>
                <a:effectLst/>
                <a:latin typeface="+mn-lt"/>
                <a:ea typeface="+mn-ea"/>
                <a:cs typeface="+mn-cs"/>
              </a:rPr>
            </a:br>
            <a:r>
              <a:rPr lang="zh-CN" altLang="en-US" sz="1200" b="0" i="0" kern="1200" dirty="0">
                <a:solidFill>
                  <a:schemeClr val="tx1"/>
                </a:solidFill>
                <a:effectLst/>
                <a:latin typeface="+mn-lt"/>
                <a:ea typeface="+mn-ea"/>
                <a:cs typeface="+mn-cs"/>
              </a:rPr>
              <a:t>是实现建筑业精细化、信息化管理的重要手段！</a:t>
            </a: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a:t>
            </a:fld>
            <a:endParaRPr lang="zh-CN" altLang="en-US"/>
          </a:p>
        </p:txBody>
      </p:sp>
    </p:spTree>
    <p:extLst>
      <p:ext uri="{BB962C8B-B14F-4D97-AF65-F5344CB8AC3E}">
        <p14:creationId xmlns="" xmlns:p14="http://schemas.microsoft.com/office/powerpoint/2010/main" val="3279512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30</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31</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32</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33</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34</a:t>
            </a:fld>
            <a:endParaRPr lang="zh-CN" altLang="en-US"/>
          </a:p>
        </p:txBody>
      </p:sp>
    </p:spTree>
    <p:extLst>
      <p:ext uri="{BB962C8B-B14F-4D97-AF65-F5344CB8AC3E}">
        <p14:creationId xmlns="" xmlns:p14="http://schemas.microsoft.com/office/powerpoint/2010/main" val="2036924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35</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36</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当然，其他各类表格诸如门窗明细表、材料做法表、各类构件统计表等等也是如此。</a:t>
            </a:r>
          </a:p>
          <a:p>
            <a:r>
              <a:rPr lang="zh-CN" altLang="en-US" dirty="0" smtClean="0"/>
              <a:t>基于</a:t>
            </a:r>
            <a:r>
              <a:rPr lang="en-US" altLang="zh-CN" dirty="0" smtClean="0"/>
              <a:t>BIM</a:t>
            </a:r>
            <a:r>
              <a:rPr lang="zh-CN" altLang="en-US" dirty="0" smtClean="0"/>
              <a:t>模型的工料计算相比基于</a:t>
            </a:r>
            <a:r>
              <a:rPr lang="en-US" altLang="zh-CN" dirty="0" smtClean="0"/>
              <a:t>2D</a:t>
            </a:r>
            <a:r>
              <a:rPr lang="zh-CN" altLang="en-US" dirty="0" smtClean="0"/>
              <a:t>图纸的预算更加准确，且节省了大量时间。</a:t>
            </a:r>
            <a:r>
              <a:rPr lang="en-US" altLang="zh-CN" dirty="0" smtClean="0"/>
              <a:t>BIM</a:t>
            </a:r>
            <a:r>
              <a:rPr lang="zh-CN" altLang="en-US" dirty="0" smtClean="0"/>
              <a:t>模型直接计算出工程量，大大提高造价人员的工作效率，特别是复杂多样的外墙和屋顶结构，可以从三维效果图直接得出，减少审查和沟通时间。</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37</a:t>
            </a:fld>
            <a:endParaRPr lang="zh-CN" altLang="en-US"/>
          </a:p>
        </p:txBody>
      </p:sp>
    </p:spTree>
    <p:extLst>
      <p:ext uri="{BB962C8B-B14F-4D97-AF65-F5344CB8AC3E}">
        <p14:creationId xmlns="" xmlns:p14="http://schemas.microsoft.com/office/powerpoint/2010/main" val="2733234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38</a:t>
            </a:fld>
            <a:endParaRPr lang="zh-CN" altLang="en-US"/>
          </a:p>
        </p:txBody>
      </p:sp>
    </p:spTree>
    <p:extLst>
      <p:ext uri="{BB962C8B-B14F-4D97-AF65-F5344CB8AC3E}">
        <p14:creationId xmlns="" xmlns:p14="http://schemas.microsoft.com/office/powerpoint/2010/main" val="2321522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39</a:t>
            </a:fld>
            <a:endParaRPr lang="zh-CN" altLang="en-US"/>
          </a:p>
        </p:txBody>
      </p:sp>
    </p:spTree>
    <p:extLst>
      <p:ext uri="{BB962C8B-B14F-4D97-AF65-F5344CB8AC3E}">
        <p14:creationId xmlns="" xmlns:p14="http://schemas.microsoft.com/office/powerpoint/2010/main" val="16069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是建筑全过程管理，新的管理方法！</a:t>
            </a:r>
            <a:br>
              <a:rPr lang="zh-CN" altLang="en-US" sz="1200" b="0" i="0" kern="1200" dirty="0">
                <a:solidFill>
                  <a:schemeClr val="tx1"/>
                </a:solidFill>
                <a:effectLst/>
                <a:latin typeface="+mn-lt"/>
                <a:ea typeface="+mn-ea"/>
                <a:cs typeface="+mn-cs"/>
              </a:rPr>
            </a:br>
            <a:r>
              <a:rPr lang="zh-CN" altLang="en-US" sz="1200" b="0" i="0" kern="1200" dirty="0">
                <a:solidFill>
                  <a:schemeClr val="tx1"/>
                </a:solidFill>
                <a:effectLst/>
                <a:latin typeface="+mn-lt"/>
                <a:ea typeface="+mn-ea"/>
                <a:cs typeface="+mn-cs"/>
              </a:rPr>
              <a:t>是实现建筑业精细化、信息化管理的重要手段！</a:t>
            </a: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a:t>
            </a:fld>
            <a:endParaRPr lang="zh-CN" altLang="en-US"/>
          </a:p>
        </p:txBody>
      </p:sp>
    </p:spTree>
    <p:extLst>
      <p:ext uri="{BB962C8B-B14F-4D97-AF65-F5344CB8AC3E}">
        <p14:creationId xmlns="" xmlns:p14="http://schemas.microsoft.com/office/powerpoint/2010/main" val="3279512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40</a:t>
            </a:fld>
            <a:endParaRPr lang="zh-CN" altLang="en-US"/>
          </a:p>
        </p:txBody>
      </p:sp>
    </p:spTree>
    <p:extLst>
      <p:ext uri="{BB962C8B-B14F-4D97-AF65-F5344CB8AC3E}">
        <p14:creationId xmlns="" xmlns:p14="http://schemas.microsoft.com/office/powerpoint/2010/main" val="160696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41</a:t>
            </a:fld>
            <a:endParaRPr lang="zh-CN" altLang="en-US"/>
          </a:p>
        </p:txBody>
      </p:sp>
    </p:spTree>
    <p:extLst>
      <p:ext uri="{BB962C8B-B14F-4D97-AF65-F5344CB8AC3E}">
        <p14:creationId xmlns="" xmlns:p14="http://schemas.microsoft.com/office/powerpoint/2010/main" val="2978200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42</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43</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44</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45</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46</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47</a:t>
            </a:fld>
            <a:endParaRPr lang="zh-CN" altLang="en-US"/>
          </a:p>
        </p:txBody>
      </p:sp>
    </p:spTree>
    <p:extLst>
      <p:ext uri="{BB962C8B-B14F-4D97-AF65-F5344CB8AC3E}">
        <p14:creationId xmlns="" xmlns:p14="http://schemas.microsoft.com/office/powerpoint/2010/main" val="1412639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48</a:t>
            </a:fld>
            <a:endParaRPr lang="zh-CN" altLang="en-US"/>
          </a:p>
        </p:txBody>
      </p:sp>
    </p:spTree>
    <p:extLst>
      <p:ext uri="{BB962C8B-B14F-4D97-AF65-F5344CB8AC3E}">
        <p14:creationId xmlns="" xmlns:p14="http://schemas.microsoft.com/office/powerpoint/2010/main" val="1412639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49</a:t>
            </a:fld>
            <a:endParaRPr lang="zh-CN" altLang="en-US"/>
          </a:p>
        </p:txBody>
      </p:sp>
    </p:spTree>
    <p:extLst>
      <p:ext uri="{BB962C8B-B14F-4D97-AF65-F5344CB8AC3E}">
        <p14:creationId xmlns="" xmlns:p14="http://schemas.microsoft.com/office/powerpoint/2010/main" val="236464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a:t>
            </a:fld>
            <a:endParaRPr lang="zh-CN" altLang="en-US"/>
          </a:p>
        </p:txBody>
      </p:sp>
    </p:spTree>
    <p:extLst>
      <p:ext uri="{BB962C8B-B14F-4D97-AF65-F5344CB8AC3E}">
        <p14:creationId xmlns="" xmlns:p14="http://schemas.microsoft.com/office/powerpoint/2010/main" val="2737679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50</a:t>
            </a:fld>
            <a:endParaRPr lang="zh-CN" altLang="en-US"/>
          </a:p>
        </p:txBody>
      </p:sp>
    </p:spTree>
    <p:extLst>
      <p:ext uri="{BB962C8B-B14F-4D97-AF65-F5344CB8AC3E}">
        <p14:creationId xmlns="" xmlns:p14="http://schemas.microsoft.com/office/powerpoint/2010/main" val="1412639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51</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52</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53</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54</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55</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56</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57</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58</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59</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设计各专业模型之间协同深化，业主方、设计方、监理方、施工方等多方协同；技术部门、商务部、现场施工部门等多部门协同</a:t>
            </a:r>
            <a:endParaRPr lang="en-US" altLang="zh-CN" dirty="0" smtClean="0"/>
          </a:p>
          <a:p>
            <a:r>
              <a:rPr lang="zh-CN" altLang="en-US" dirty="0" smtClean="0"/>
              <a:t>基于</a:t>
            </a:r>
            <a:r>
              <a:rPr lang="en-US" altLang="zh-CN" dirty="0" smtClean="0"/>
              <a:t>BIM</a:t>
            </a:r>
            <a:r>
              <a:rPr lang="zh-CN" altLang="en-US" dirty="0" smtClean="0"/>
              <a:t>技术的可视化，提供给各参与方一个直观、清晰、同步沟通协作的信息共享平台。业主、设计方、施工方在同一平台上，各参与方通过</a:t>
            </a:r>
            <a:r>
              <a:rPr lang="en-US" altLang="zh-CN" dirty="0" smtClean="0"/>
              <a:t>BIM</a:t>
            </a:r>
            <a:r>
              <a:rPr lang="zh-CN" altLang="en-US" dirty="0" smtClean="0"/>
              <a:t>模型有机的整合在一起共同完成项目。</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a:t>
            </a:fld>
            <a:endParaRPr lang="zh-CN" altLang="en-US"/>
          </a:p>
        </p:txBody>
      </p:sp>
    </p:spTree>
    <p:extLst>
      <p:ext uri="{BB962C8B-B14F-4D97-AF65-F5344CB8AC3E}">
        <p14:creationId xmlns="" xmlns:p14="http://schemas.microsoft.com/office/powerpoint/2010/main" val="2737679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60</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61</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62</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63</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64</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65</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66</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67</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68</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69</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作为设计院来说，尽快推广</a:t>
            </a:r>
            <a:r>
              <a:rPr lang="en-US" altLang="zh-CN" dirty="0" smtClean="0"/>
              <a:t>BIM</a:t>
            </a:r>
            <a:r>
              <a:rPr lang="zh-CN" altLang="en-US" dirty="0" smtClean="0"/>
              <a:t>是提高设计品质。提升设计竞争力的有效手段。</a:t>
            </a:r>
            <a:endParaRPr lang="en-US" altLang="zh-CN" dirty="0" smtClean="0"/>
          </a:p>
          <a:p>
            <a:r>
              <a:rPr lang="en-US" altLang="zh-CN" dirty="0" smtClean="0">
                <a:solidFill>
                  <a:srgbClr val="FFC000"/>
                </a:solidFill>
              </a:rPr>
              <a:t>1.</a:t>
            </a:r>
            <a:r>
              <a:rPr lang="zh-CN" altLang="en-US" dirty="0" smtClean="0">
                <a:solidFill>
                  <a:srgbClr val="FFC000"/>
                </a:solidFill>
              </a:rPr>
              <a:t>在一个建筑物需要维护、更新、拆除、改建等的时候，我们往往因为找不到原始图纸，或者图纸损坏、模糊不清，需要重新测量画图；不但工作量增加，而且重新画的图也不准确，一些隐蔽工程也看不到。而</a:t>
            </a:r>
            <a:r>
              <a:rPr lang="en-US" altLang="zh-CN" dirty="0" smtClean="0">
                <a:solidFill>
                  <a:srgbClr val="FFC000"/>
                </a:solidFill>
              </a:rPr>
              <a:t>BIM</a:t>
            </a:r>
            <a:r>
              <a:rPr lang="zh-CN" altLang="en-US" dirty="0" smtClean="0">
                <a:solidFill>
                  <a:srgbClr val="FFC000"/>
                </a:solidFill>
              </a:rPr>
              <a:t>的核心是信息，一个创建、收集、管理、应用信息的过程。</a:t>
            </a:r>
            <a:r>
              <a:rPr lang="en-US" altLang="zh-CN" dirty="0" smtClean="0">
                <a:solidFill>
                  <a:srgbClr val="FFC000"/>
                </a:solidFill>
              </a:rPr>
              <a:t>BIM</a:t>
            </a:r>
            <a:r>
              <a:rPr lang="zh-CN" altLang="en-US" dirty="0" smtClean="0">
                <a:solidFill>
                  <a:srgbClr val="FFC000"/>
                </a:solidFill>
              </a:rPr>
              <a:t>模型可以作为信息存档，易于保存；这样在以后建筑物需要改建、从新装修的时候，可直接调取模型，在此模型上进行设计。</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a:t>
            </a:fld>
            <a:endParaRPr lang="zh-CN" altLang="en-US"/>
          </a:p>
        </p:txBody>
      </p:sp>
    </p:spTree>
    <p:extLst>
      <p:ext uri="{BB962C8B-B14F-4D97-AF65-F5344CB8AC3E}">
        <p14:creationId xmlns="" xmlns:p14="http://schemas.microsoft.com/office/powerpoint/2010/main" val="1003809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装配式建筑按结构材料分：装配式钢结构建筑、装配式钢筋混凝土建筑、装配式木结构建筑</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70</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r>
              <a:rPr lang="zh-CN" altLang="en-US" sz="1200" dirty="0" smtClean="0">
                <a:latin typeface="楷体" panose="02010609060101010101" pitchFamily="49" charset="-122"/>
                <a:ea typeface="楷体" panose="02010609060101010101" pitchFamily="49" charset="-122"/>
              </a:rPr>
              <a:t>它具有可视化，协调性，模拟性，优化性和可出图性 </a:t>
            </a:r>
            <a:r>
              <a:rPr lang="en-US" altLang="zh-CN" sz="1200" dirty="0" smtClean="0">
                <a:latin typeface="楷体" panose="02010609060101010101" pitchFamily="49" charset="-122"/>
                <a:ea typeface="楷体" panose="02010609060101010101" pitchFamily="49" charset="-122"/>
              </a:rPr>
              <a:t>5 </a:t>
            </a:r>
            <a:r>
              <a:rPr lang="zh-CN" altLang="en-US" sz="1200" dirty="0" smtClean="0">
                <a:latin typeface="楷体" panose="02010609060101010101" pitchFamily="49" charset="-122"/>
                <a:ea typeface="楷体" panose="02010609060101010101" pitchFamily="49" charset="-122"/>
              </a:rPr>
              <a:t>大特点。</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71</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预制率：预制构件混凝土体积</a:t>
            </a:r>
            <a:r>
              <a:rPr lang="en-US" altLang="zh-CN" dirty="0" smtClean="0"/>
              <a:t>/</a:t>
            </a:r>
            <a:r>
              <a:rPr lang="zh-CN" altLang="en-US" dirty="0" smtClean="0"/>
              <a:t>（预制构件混凝土体积</a:t>
            </a:r>
            <a:r>
              <a:rPr lang="en-US" altLang="zh-CN" dirty="0" smtClean="0"/>
              <a:t>+</a:t>
            </a:r>
            <a:r>
              <a:rPr lang="zh-CN" altLang="en-US" dirty="0" smtClean="0"/>
              <a:t>现浇构件混凝土体积）</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Revit</a:t>
            </a:r>
            <a:r>
              <a:rPr lang="zh-CN" altLang="en-US" dirty="0" smtClean="0"/>
              <a:t>自动生成构件相关明细表，根据明细表工程量来编辑预制率计算书。</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72</a:t>
            </a:fld>
            <a:endParaRPr lang="zh-CN" altLang="en-US"/>
          </a:p>
        </p:txBody>
      </p:sp>
    </p:spTree>
    <p:extLst>
      <p:ext uri="{BB962C8B-B14F-4D97-AF65-F5344CB8AC3E}">
        <p14:creationId xmlns="" xmlns:p14="http://schemas.microsoft.com/office/powerpoint/2010/main" val="26270791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作为设计院来说，尽快推广</a:t>
            </a:r>
            <a:r>
              <a:rPr lang="en-US" altLang="zh-CN" dirty="0" smtClean="0"/>
              <a:t>BIM</a:t>
            </a:r>
            <a:r>
              <a:rPr lang="zh-CN" altLang="en-US" dirty="0" smtClean="0"/>
              <a:t>是提高设计品质。提升设计竞争力的有效手段。</a:t>
            </a:r>
            <a:endParaRPr lang="en-US" altLang="zh-CN" dirty="0" smtClean="0"/>
          </a:p>
          <a:p>
            <a:r>
              <a:rPr lang="en-US" altLang="zh-CN" dirty="0" smtClean="0">
                <a:solidFill>
                  <a:srgbClr val="FFC000"/>
                </a:solidFill>
              </a:rPr>
              <a:t>1.</a:t>
            </a:r>
            <a:r>
              <a:rPr lang="zh-CN" altLang="en-US" dirty="0" smtClean="0">
                <a:solidFill>
                  <a:srgbClr val="FFC000"/>
                </a:solidFill>
              </a:rPr>
              <a:t>在一个建筑物需要维护、更新、拆除、改建等的时候，我们往往因为找不到原始图纸，或者图纸损坏、模糊不清，需要重新测量画图；不但工作量增加，而且重新画的图也不准确，一些隐蔽工程也看不到。而</a:t>
            </a:r>
            <a:r>
              <a:rPr lang="en-US" altLang="zh-CN" dirty="0" smtClean="0">
                <a:solidFill>
                  <a:srgbClr val="FFC000"/>
                </a:solidFill>
              </a:rPr>
              <a:t>BIM</a:t>
            </a:r>
            <a:r>
              <a:rPr lang="zh-CN" altLang="en-US" dirty="0" smtClean="0">
                <a:solidFill>
                  <a:srgbClr val="FFC000"/>
                </a:solidFill>
              </a:rPr>
              <a:t>的核心是信息，一个创建、收集、管理、应用信息的过程。</a:t>
            </a:r>
            <a:r>
              <a:rPr lang="en-US" altLang="zh-CN" dirty="0" smtClean="0">
                <a:solidFill>
                  <a:srgbClr val="FFC000"/>
                </a:solidFill>
              </a:rPr>
              <a:t>BIM</a:t>
            </a:r>
            <a:r>
              <a:rPr lang="zh-CN" altLang="en-US" dirty="0" smtClean="0">
                <a:solidFill>
                  <a:srgbClr val="FFC000"/>
                </a:solidFill>
              </a:rPr>
              <a:t>模型可以作为信息存档，易于保存；这样在以后建筑物需要改建、从新装修的时候，可直接调取模型，在此模型上进行设计。</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73</a:t>
            </a:fld>
            <a:endParaRPr lang="zh-CN" altLang="en-US"/>
          </a:p>
        </p:txBody>
      </p:sp>
    </p:spTree>
    <p:extLst>
      <p:ext uri="{BB962C8B-B14F-4D97-AF65-F5344CB8AC3E}">
        <p14:creationId xmlns="" xmlns:p14="http://schemas.microsoft.com/office/powerpoint/2010/main" val="10038099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作为设计院来说，尽快推广</a:t>
            </a:r>
            <a:r>
              <a:rPr lang="en-US" altLang="zh-CN" dirty="0" smtClean="0"/>
              <a:t>BIM</a:t>
            </a:r>
            <a:r>
              <a:rPr lang="zh-CN" altLang="en-US" dirty="0" smtClean="0"/>
              <a:t>是提高设计品质。提升设计竞争力的有效手段。</a:t>
            </a:r>
            <a:endParaRPr lang="en-US" altLang="zh-CN" dirty="0" smtClean="0"/>
          </a:p>
          <a:p>
            <a:r>
              <a:rPr lang="en-US" altLang="zh-CN" dirty="0" smtClean="0">
                <a:solidFill>
                  <a:srgbClr val="FFC000"/>
                </a:solidFill>
              </a:rPr>
              <a:t>1.</a:t>
            </a:r>
            <a:r>
              <a:rPr lang="zh-CN" altLang="en-US" dirty="0" smtClean="0">
                <a:solidFill>
                  <a:srgbClr val="FFC000"/>
                </a:solidFill>
              </a:rPr>
              <a:t>在一个建筑物需要维护、更新、拆除、改建等的时候，我们往往因为找不到原始图纸，或者图纸损坏、模糊不清，需要重新测量画图；不但工作量增加，而且重新画的图也不准确，一些隐蔽工程也看不到。而</a:t>
            </a:r>
            <a:r>
              <a:rPr lang="en-US" altLang="zh-CN" dirty="0" smtClean="0">
                <a:solidFill>
                  <a:srgbClr val="FFC000"/>
                </a:solidFill>
              </a:rPr>
              <a:t>BIM</a:t>
            </a:r>
            <a:r>
              <a:rPr lang="zh-CN" altLang="en-US" dirty="0" smtClean="0">
                <a:solidFill>
                  <a:srgbClr val="FFC000"/>
                </a:solidFill>
              </a:rPr>
              <a:t>的核心是信息，一个创建、收集、管理、应用信息的过程。</a:t>
            </a:r>
            <a:r>
              <a:rPr lang="en-US" altLang="zh-CN" dirty="0" smtClean="0">
                <a:solidFill>
                  <a:srgbClr val="FFC000"/>
                </a:solidFill>
              </a:rPr>
              <a:t>BIM</a:t>
            </a:r>
            <a:r>
              <a:rPr lang="zh-CN" altLang="en-US" dirty="0" smtClean="0">
                <a:solidFill>
                  <a:srgbClr val="FFC000"/>
                </a:solidFill>
              </a:rPr>
              <a:t>模型可以作为信息存档，易于保存；这样在以后建筑物需要改建、从新装修的时候，可直接调取模型，在此模型上进行设计。</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74</a:t>
            </a:fld>
            <a:endParaRPr lang="zh-CN" altLang="en-US"/>
          </a:p>
        </p:txBody>
      </p:sp>
    </p:spTree>
    <p:extLst>
      <p:ext uri="{BB962C8B-B14F-4D97-AF65-F5344CB8AC3E}">
        <p14:creationId xmlns="" xmlns:p14="http://schemas.microsoft.com/office/powerpoint/2010/main" val="10038099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作为设计院来说，尽快推广</a:t>
            </a:r>
            <a:r>
              <a:rPr lang="en-US" altLang="zh-CN" dirty="0" smtClean="0"/>
              <a:t>BIM</a:t>
            </a:r>
            <a:r>
              <a:rPr lang="zh-CN" altLang="en-US" dirty="0" smtClean="0"/>
              <a:t>是提高设计品质。提升设计竞争力的有效手段。</a:t>
            </a:r>
            <a:endParaRPr lang="en-US" altLang="zh-CN" dirty="0" smtClean="0"/>
          </a:p>
          <a:p>
            <a:r>
              <a:rPr lang="en-US" altLang="zh-CN" dirty="0" smtClean="0">
                <a:solidFill>
                  <a:srgbClr val="FFC000"/>
                </a:solidFill>
              </a:rPr>
              <a:t>1.</a:t>
            </a:r>
            <a:r>
              <a:rPr lang="zh-CN" altLang="en-US" dirty="0" smtClean="0">
                <a:solidFill>
                  <a:srgbClr val="FFC000"/>
                </a:solidFill>
              </a:rPr>
              <a:t>在一个建筑物需要维护、更新、拆除、改建等的时候，我们往往因为找不到原始图纸，或者图纸损坏、模糊不清，需要重新测量画图；不但工作量增加，而且重新画的图也不准确，一些隐蔽工程也看不到。而</a:t>
            </a:r>
            <a:r>
              <a:rPr lang="en-US" altLang="zh-CN" dirty="0" smtClean="0">
                <a:solidFill>
                  <a:srgbClr val="FFC000"/>
                </a:solidFill>
              </a:rPr>
              <a:t>BIM</a:t>
            </a:r>
            <a:r>
              <a:rPr lang="zh-CN" altLang="en-US" dirty="0" smtClean="0">
                <a:solidFill>
                  <a:srgbClr val="FFC000"/>
                </a:solidFill>
              </a:rPr>
              <a:t>的核心是信息，一个创建、收集、管理、应用信息的过程。</a:t>
            </a:r>
            <a:r>
              <a:rPr lang="en-US" altLang="zh-CN" dirty="0" smtClean="0">
                <a:solidFill>
                  <a:srgbClr val="FFC000"/>
                </a:solidFill>
              </a:rPr>
              <a:t>BIM</a:t>
            </a:r>
            <a:r>
              <a:rPr lang="zh-CN" altLang="en-US" dirty="0" smtClean="0">
                <a:solidFill>
                  <a:srgbClr val="FFC000"/>
                </a:solidFill>
              </a:rPr>
              <a:t>模型可以作为信息存档，易于保存；这样在以后建筑物需要改建、从新装修的时候，可直接调取模型，在此模型上进行设计。</a:t>
            </a:r>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75</a:t>
            </a:fld>
            <a:endParaRPr lang="zh-CN" altLang="en-US"/>
          </a:p>
        </p:txBody>
      </p:sp>
    </p:spTree>
    <p:extLst>
      <p:ext uri="{BB962C8B-B14F-4D97-AF65-F5344CB8AC3E}">
        <p14:creationId xmlns="" xmlns:p14="http://schemas.microsoft.com/office/powerpoint/2010/main" val="10038099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76</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77</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78</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是建筑全过程管理，新的管理方法！</a:t>
            </a:r>
            <a:br>
              <a:rPr lang="zh-CN" altLang="en-US" sz="1200" b="0" i="0" kern="1200" dirty="0">
                <a:solidFill>
                  <a:schemeClr val="tx1"/>
                </a:solidFill>
                <a:effectLst/>
                <a:latin typeface="+mn-lt"/>
                <a:ea typeface="+mn-ea"/>
                <a:cs typeface="+mn-cs"/>
              </a:rPr>
            </a:br>
            <a:r>
              <a:rPr lang="zh-CN" altLang="en-US" sz="1200" b="0" i="0" kern="1200" dirty="0">
                <a:solidFill>
                  <a:schemeClr val="tx1"/>
                </a:solidFill>
                <a:effectLst/>
                <a:latin typeface="+mn-lt"/>
                <a:ea typeface="+mn-ea"/>
                <a:cs typeface="+mn-cs"/>
              </a:rPr>
              <a:t>是实现建筑业精细化、信息化管理的重要手段</a:t>
            </a:r>
            <a:r>
              <a:rPr lang="zh-CN" altLang="en-US" sz="1200" b="0" i="0" kern="1200" dirty="0" smtClean="0">
                <a:solidFill>
                  <a:schemeClr val="tx1"/>
                </a:solidFill>
                <a:effectLst/>
                <a:latin typeface="+mn-lt"/>
                <a:ea typeface="+mn-ea"/>
                <a:cs typeface="+mn-cs"/>
              </a:rPr>
              <a:t>！</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latin typeface="+mn-lt"/>
                <a:ea typeface="+mn-ea"/>
                <a:cs typeface="+mn-cs"/>
              </a:rPr>
              <a:t>BIM</a:t>
            </a:r>
            <a:r>
              <a:rPr lang="zh-CN" altLang="en-US" sz="1200" b="0" i="0" kern="1200" dirty="0" smtClean="0">
                <a:solidFill>
                  <a:schemeClr val="tx1"/>
                </a:solidFill>
                <a:latin typeface="+mn-lt"/>
                <a:ea typeface="+mn-ea"/>
                <a:cs typeface="+mn-cs"/>
              </a:rPr>
              <a:t>设计方式不仅仅是设计工具的变革，也是对传统设计思维习惯的挑战。</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79</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8</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80</a:t>
            </a:fld>
            <a:endParaRPr lang="zh-CN" altLang="en-US"/>
          </a:p>
        </p:txBody>
      </p:sp>
    </p:spTree>
    <p:extLst>
      <p:ext uri="{BB962C8B-B14F-4D97-AF65-F5344CB8AC3E}">
        <p14:creationId xmlns="" xmlns:p14="http://schemas.microsoft.com/office/powerpoint/2010/main" val="369950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pPr/>
              <a:t>9</a:t>
            </a:fld>
            <a:endParaRPr lang="zh-CN" altLang="en-US"/>
          </a:p>
        </p:txBody>
      </p:sp>
    </p:spTree>
    <p:extLst>
      <p:ext uri="{BB962C8B-B14F-4D97-AF65-F5344CB8AC3E}">
        <p14:creationId xmlns="" xmlns:p14="http://schemas.microsoft.com/office/powerpoint/2010/main" val="385169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6124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377860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187462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7864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4" name="直接连接符 3"/>
          <p:cNvCxnSpPr/>
          <p:nvPr userDrawn="1"/>
        </p:nvCxnSpPr>
        <p:spPr>
          <a:xfrm>
            <a:off x="0" y="555526"/>
            <a:ext cx="9144000" cy="0"/>
          </a:xfrm>
          <a:prstGeom prst="line">
            <a:avLst/>
          </a:prstGeom>
          <a:ln w="22225">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5134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198575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365864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74033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344405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3899440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1A8091-7EE4-41B5-8137-A62B04FCA6E6}" type="datetimeFigureOut">
              <a:rPr lang="zh-CN" altLang="en-US" smtClean="0"/>
              <a:pPr/>
              <a:t>2018/7/4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59653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31A8091-7EE4-41B5-8137-A62B04FCA6E6}" type="datetimeFigureOut">
              <a:rPr lang="zh-CN" altLang="en-US" smtClean="0"/>
              <a:pPr/>
              <a:t>2018/7/4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8AA5FA-60D0-45B3-9A54-CD9302FF9B70}" type="slidenum">
              <a:rPr lang="zh-CN" altLang="en-US" smtClean="0"/>
              <a:pPr/>
              <a:t>‹#›</a:t>
            </a:fld>
            <a:endParaRPr lang="zh-CN" altLang="en-US"/>
          </a:p>
        </p:txBody>
      </p:sp>
    </p:spTree>
    <p:extLst>
      <p:ext uri="{BB962C8B-B14F-4D97-AF65-F5344CB8AC3E}">
        <p14:creationId xmlns="" xmlns:p14="http://schemas.microsoft.com/office/powerpoint/2010/main" val="247842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file:///F:\&#24037;&#20316;\BIM&#27719;&#25253;\wanjun-23%23.mp4" TargetMode="External"/><Relationship Id="rId5" Type="http://schemas.openxmlformats.org/officeDocument/2006/relationships/image" Target="../media/image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file:///F:\&#24037;&#20316;\BIM&#27719;&#25253;\&#22320;&#19979;&#36710;&#24211;&#28459;&#28216;.wmv" TargetMode="External"/><Relationship Id="rId5" Type="http://schemas.openxmlformats.org/officeDocument/2006/relationships/image" Target="../media/image3.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9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07.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10.png"/><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video" Target="file:///F:\&#24037;&#20316;\BIM&#27719;&#25253;\&#35013;&#37197;&#24335;.mp4" TargetMode="External"/><Relationship Id="rId5" Type="http://schemas.openxmlformats.org/officeDocument/2006/relationships/image" Target="../media/image3.pn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xml"/><Relationship Id="rId7"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鸟瞰图1">
            <a:extLst>
              <a:ext uri="{FF2B5EF4-FFF2-40B4-BE49-F238E27FC236}">
                <a16:creationId xmlns="" xmlns:a16="http://schemas.microsoft.com/office/drawing/2014/main" id="{AB445DF2-5B79-4170-9C4C-30255CA3D4E5}"/>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1420" b="15996"/>
          <a:stretch/>
        </p:blipFill>
        <p:spPr bwMode="auto">
          <a:xfrm>
            <a:off x="0" y="2679"/>
            <a:ext cx="9144000" cy="3073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矩形 7"/>
          <p:cNvSpPr/>
          <p:nvPr/>
        </p:nvSpPr>
        <p:spPr>
          <a:xfrm>
            <a:off x="0" y="1851670"/>
            <a:ext cx="9144000" cy="1224136"/>
          </a:xfrm>
          <a:prstGeom prst="rect">
            <a:avLst/>
          </a:prstGeom>
          <a:solidFill>
            <a:srgbClr val="0B5F8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rcRect r="23335" b="70351"/>
          <a:stretch>
            <a:fillRect/>
          </a:stretch>
        </p:blipFill>
        <p:spPr>
          <a:xfrm>
            <a:off x="2287292" y="3063349"/>
            <a:ext cx="6856708" cy="2223045"/>
          </a:xfrm>
          <a:prstGeom prst="rect">
            <a:avLst/>
          </a:prstGeom>
        </p:spPr>
      </p:pic>
      <p:sp>
        <p:nvSpPr>
          <p:cNvPr id="29" name="TextBox 28"/>
          <p:cNvSpPr txBox="1"/>
          <p:nvPr/>
        </p:nvSpPr>
        <p:spPr>
          <a:xfrm>
            <a:off x="1928794" y="2143122"/>
            <a:ext cx="4717958" cy="584775"/>
          </a:xfrm>
          <a:prstGeom prst="rect">
            <a:avLst/>
          </a:prstGeom>
          <a:noFill/>
        </p:spPr>
        <p:txBody>
          <a:bodyPr wrap="none" rtlCol="0">
            <a:spAutoFit/>
          </a:bodyPr>
          <a:lstStyle/>
          <a:p>
            <a:r>
              <a:rPr lang="en-US" altLang="zh-CN" sz="3200" b="1" dirty="0" smtClean="0">
                <a:solidFill>
                  <a:schemeClr val="bg1"/>
                </a:solidFill>
              </a:rPr>
              <a:t>BIM</a:t>
            </a:r>
            <a:r>
              <a:rPr lang="zh-CN" altLang="en-US" sz="3200" b="1" dirty="0" smtClean="0">
                <a:solidFill>
                  <a:schemeClr val="bg1"/>
                </a:solidFill>
              </a:rPr>
              <a:t>在建筑设计中的应用</a:t>
            </a:r>
            <a:endParaRPr lang="zh-CN" altLang="en-US" sz="3200" b="1" dirty="0">
              <a:solidFill>
                <a:schemeClr val="bg1"/>
              </a:solidFill>
            </a:endParaRPr>
          </a:p>
        </p:txBody>
      </p:sp>
      <p:sp>
        <p:nvSpPr>
          <p:cNvPr id="6" name="TextBox 5"/>
          <p:cNvSpPr>
            <a:spLocks noChangeArrowheads="1"/>
          </p:cNvSpPr>
          <p:nvPr/>
        </p:nvSpPr>
        <p:spPr bwMode="auto">
          <a:xfrm>
            <a:off x="428596" y="3429006"/>
            <a:ext cx="4446588" cy="800100"/>
          </a:xfrm>
          <a:prstGeom prst="rect">
            <a:avLst/>
          </a:prstGeom>
          <a:noFill/>
          <a:ln w="9525">
            <a:noFill/>
            <a:miter lim="800000"/>
            <a:headEnd/>
            <a:tailEnd/>
          </a:ln>
        </p:spPr>
        <p:txBody>
          <a:bodyPr lIns="0" tIns="0" rIns="0" bIns="0">
            <a:spAutoFit/>
          </a:bodyPr>
          <a:lstStyle/>
          <a:p>
            <a:pPr>
              <a:lnSpc>
                <a:spcPct val="130000"/>
              </a:lnSpc>
            </a:pPr>
            <a:r>
              <a:rPr lang="zh-CN" altLang="en-US" sz="2000" dirty="0">
                <a:latin typeface="华文中宋" pitchFamily="2" charset="-122"/>
                <a:ea typeface="华文中宋" pitchFamily="2" charset="-122"/>
              </a:rPr>
              <a:t>包头市建筑设计研究院有限责任公司</a:t>
            </a:r>
            <a:endParaRPr lang="en-US" altLang="zh-CN" sz="2000" dirty="0">
              <a:latin typeface="华文中宋" pitchFamily="2" charset="-122"/>
              <a:ea typeface="华文中宋" pitchFamily="2" charset="-122"/>
            </a:endParaRPr>
          </a:p>
          <a:p>
            <a:pPr>
              <a:lnSpc>
                <a:spcPct val="130000"/>
              </a:lnSpc>
            </a:pPr>
            <a:r>
              <a:rPr lang="zh-CN" altLang="en-US" sz="2000" b="1" dirty="0">
                <a:latin typeface="华文中宋" pitchFamily="2" charset="-122"/>
                <a:ea typeface="华文中宋" pitchFamily="2" charset="-122"/>
                <a:sym typeface="Calibri" pitchFamily="34" charset="0"/>
              </a:rPr>
              <a:t>        绿建与</a:t>
            </a:r>
            <a:r>
              <a:rPr lang="en-US" altLang="zh-CN" sz="2000" b="1" dirty="0">
                <a:latin typeface="华文中宋" pitchFamily="2" charset="-122"/>
                <a:ea typeface="华文中宋" pitchFamily="2" charset="-122"/>
                <a:sym typeface="Calibri" pitchFamily="34" charset="0"/>
              </a:rPr>
              <a:t>BIM</a:t>
            </a:r>
            <a:r>
              <a:rPr lang="zh-CN" altLang="en-US" sz="2000" b="1" dirty="0">
                <a:latin typeface="华文中宋" pitchFamily="2" charset="-122"/>
                <a:ea typeface="华文中宋" pitchFamily="2" charset="-122"/>
                <a:sym typeface="Calibri" pitchFamily="34" charset="0"/>
              </a:rPr>
              <a:t>研究中心</a:t>
            </a:r>
          </a:p>
        </p:txBody>
      </p:sp>
      <p:sp>
        <p:nvSpPr>
          <p:cNvPr id="7" name="TextBox 9"/>
          <p:cNvSpPr>
            <a:spLocks noChangeArrowheads="1"/>
          </p:cNvSpPr>
          <p:nvPr/>
        </p:nvSpPr>
        <p:spPr bwMode="auto">
          <a:xfrm>
            <a:off x="1571604" y="4286262"/>
            <a:ext cx="1428760" cy="280077"/>
          </a:xfrm>
          <a:prstGeom prst="rect">
            <a:avLst/>
          </a:prstGeom>
          <a:noFill/>
          <a:ln w="9525">
            <a:noFill/>
            <a:miter lim="800000"/>
            <a:headEnd/>
            <a:tailEnd/>
          </a:ln>
        </p:spPr>
        <p:txBody>
          <a:bodyPr wrap="square" lIns="0" tIns="0" rIns="0" bIns="0">
            <a:spAutoFit/>
          </a:bodyPr>
          <a:lstStyle/>
          <a:p>
            <a:pPr>
              <a:lnSpc>
                <a:spcPct val="130000"/>
              </a:lnSpc>
            </a:pPr>
            <a:r>
              <a:rPr lang="en-US" altLang="zh-CN" sz="1400" b="1" dirty="0" smtClean="0">
                <a:solidFill>
                  <a:srgbClr val="000000"/>
                </a:solidFill>
                <a:latin typeface="微软雅黑" pitchFamily="34" charset="-122"/>
                <a:ea typeface="微软雅黑" pitchFamily="34" charset="-122"/>
                <a:sym typeface="Arial Unicode MS" pitchFamily="34" charset="-122"/>
              </a:rPr>
              <a:t>2018</a:t>
            </a:r>
            <a:r>
              <a:rPr lang="zh-CN" altLang="en-US" sz="1400" b="1" dirty="0" smtClean="0">
                <a:solidFill>
                  <a:srgbClr val="000000"/>
                </a:solidFill>
                <a:latin typeface="微软雅黑" pitchFamily="34" charset="-122"/>
                <a:ea typeface="微软雅黑" pitchFamily="34" charset="-122"/>
                <a:sym typeface="Arial Unicode MS" pitchFamily="34" charset="-122"/>
              </a:rPr>
              <a:t>年</a:t>
            </a:r>
            <a:r>
              <a:rPr lang="en-US" altLang="zh-CN" sz="1400" b="1" dirty="0" smtClean="0">
                <a:solidFill>
                  <a:srgbClr val="000000"/>
                </a:solidFill>
                <a:latin typeface="微软雅黑" pitchFamily="34" charset="-122"/>
                <a:ea typeface="微软雅黑" pitchFamily="34" charset="-122"/>
                <a:sym typeface="Arial Unicode MS" pitchFamily="34" charset="-122"/>
              </a:rPr>
              <a:t>6</a:t>
            </a:r>
            <a:r>
              <a:rPr lang="zh-CN" altLang="en-US" sz="1400" b="1" dirty="0" smtClean="0">
                <a:solidFill>
                  <a:srgbClr val="000000"/>
                </a:solidFill>
                <a:latin typeface="微软雅黑" pitchFamily="34" charset="-122"/>
                <a:ea typeface="微软雅黑" pitchFamily="34" charset="-122"/>
                <a:sym typeface="Arial Unicode MS" pitchFamily="34" charset="-122"/>
              </a:rPr>
              <a:t>月</a:t>
            </a:r>
            <a:r>
              <a:rPr lang="en-US" altLang="zh-CN" sz="1400" b="1" dirty="0" smtClean="0">
                <a:solidFill>
                  <a:srgbClr val="000000"/>
                </a:solidFill>
                <a:latin typeface="微软雅黑" pitchFamily="34" charset="-122"/>
                <a:ea typeface="微软雅黑" pitchFamily="34" charset="-122"/>
                <a:sym typeface="Arial Unicode MS" pitchFamily="34" charset="-122"/>
              </a:rPr>
              <a:t>28</a:t>
            </a:r>
            <a:r>
              <a:rPr lang="zh-CN" altLang="en-US" sz="1400" b="1" dirty="0" smtClean="0">
                <a:solidFill>
                  <a:srgbClr val="000000"/>
                </a:solidFill>
                <a:latin typeface="微软雅黑" pitchFamily="34" charset="-122"/>
                <a:ea typeface="微软雅黑" pitchFamily="34" charset="-122"/>
                <a:sym typeface="Arial Unicode MS" pitchFamily="34" charset="-122"/>
              </a:rPr>
              <a:t>日</a:t>
            </a:r>
            <a:endParaRPr lang="zh-CN" altLang="en-US" sz="1400" dirty="0">
              <a:sym typeface="Calibri" pitchFamily="34" charset="0"/>
            </a:endParaRPr>
          </a:p>
        </p:txBody>
      </p:sp>
    </p:spTree>
    <p:extLst>
      <p:ext uri="{BB962C8B-B14F-4D97-AF65-F5344CB8AC3E}">
        <p14:creationId xmlns="" xmlns:p14="http://schemas.microsoft.com/office/powerpoint/2010/main" val="225599844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应用情况</a:t>
            </a:r>
            <a:endParaRPr lang="zh-CN" altLang="en-US" sz="2000" b="1" dirty="0">
              <a:solidFill>
                <a:schemeClr val="tx1">
                  <a:lumMod val="75000"/>
                  <a:lumOff val="25000"/>
                </a:schemeClr>
              </a:solidFill>
            </a:endParaRPr>
          </a:p>
        </p:txBody>
      </p:sp>
      <p:pic>
        <p:nvPicPr>
          <p:cNvPr id="1028" name="Picture 4" descr="C:\Users\fjj\Desktop\新建文件夹\橄榄山机电.png"/>
          <p:cNvPicPr>
            <a:picLocks noChangeAspect="1" noChangeArrowheads="1"/>
          </p:cNvPicPr>
          <p:nvPr/>
        </p:nvPicPr>
        <p:blipFill>
          <a:blip r:embed="rId3"/>
          <a:srcRect/>
          <a:stretch>
            <a:fillRect/>
          </a:stretch>
        </p:blipFill>
        <p:spPr bwMode="auto">
          <a:xfrm>
            <a:off x="928662" y="2571121"/>
            <a:ext cx="8215338" cy="500695"/>
          </a:xfrm>
          <a:prstGeom prst="rect">
            <a:avLst/>
          </a:prstGeom>
          <a:noFill/>
        </p:spPr>
      </p:pic>
      <p:pic>
        <p:nvPicPr>
          <p:cNvPr id="1029" name="Picture 5" descr="C:\Users\fjj\Desktop\新建文件夹\橄榄山精装.png"/>
          <p:cNvPicPr>
            <a:picLocks noChangeAspect="1" noChangeArrowheads="1"/>
          </p:cNvPicPr>
          <p:nvPr/>
        </p:nvPicPr>
        <p:blipFill>
          <a:blip r:embed="rId4"/>
          <a:srcRect/>
          <a:stretch>
            <a:fillRect/>
          </a:stretch>
        </p:blipFill>
        <p:spPr bwMode="auto">
          <a:xfrm>
            <a:off x="857224" y="4286262"/>
            <a:ext cx="8286776" cy="805131"/>
          </a:xfrm>
          <a:prstGeom prst="rect">
            <a:avLst/>
          </a:prstGeom>
          <a:noFill/>
        </p:spPr>
      </p:pic>
      <p:pic>
        <p:nvPicPr>
          <p:cNvPr id="1031" name="Picture 7" descr="C:\Users\fjj\Desktop\新建文件夹\橄榄山土建.png"/>
          <p:cNvPicPr>
            <a:picLocks noChangeAspect="1" noChangeArrowheads="1"/>
          </p:cNvPicPr>
          <p:nvPr/>
        </p:nvPicPr>
        <p:blipFill>
          <a:blip r:embed="rId5"/>
          <a:srcRect/>
          <a:stretch>
            <a:fillRect/>
          </a:stretch>
        </p:blipFill>
        <p:spPr bwMode="auto">
          <a:xfrm>
            <a:off x="928662" y="1902170"/>
            <a:ext cx="8215402" cy="455266"/>
          </a:xfrm>
          <a:prstGeom prst="rect">
            <a:avLst/>
          </a:prstGeom>
          <a:noFill/>
        </p:spPr>
      </p:pic>
      <p:pic>
        <p:nvPicPr>
          <p:cNvPr id="1032" name="Picture 8" descr="C:\Users\fjj\Desktop\新建文件夹\快图.png"/>
          <p:cNvPicPr>
            <a:picLocks noChangeAspect="1" noChangeArrowheads="1"/>
          </p:cNvPicPr>
          <p:nvPr/>
        </p:nvPicPr>
        <p:blipFill>
          <a:blip r:embed="rId6"/>
          <a:srcRect/>
          <a:stretch>
            <a:fillRect/>
          </a:stretch>
        </p:blipFill>
        <p:spPr bwMode="auto">
          <a:xfrm>
            <a:off x="928662" y="3286130"/>
            <a:ext cx="8215402" cy="694000"/>
          </a:xfrm>
          <a:prstGeom prst="rect">
            <a:avLst/>
          </a:prstGeom>
          <a:noFill/>
        </p:spPr>
      </p:pic>
      <p:pic>
        <p:nvPicPr>
          <p:cNvPr id="2050" name="Picture 2" descr="C:\Users\fjj\Desktop\新建文件夹\橄榄山快模.png"/>
          <p:cNvPicPr>
            <a:picLocks noChangeAspect="1" noChangeArrowheads="1"/>
          </p:cNvPicPr>
          <p:nvPr/>
        </p:nvPicPr>
        <p:blipFill>
          <a:blip r:embed="rId7"/>
          <a:srcRect/>
          <a:stretch>
            <a:fillRect/>
          </a:stretch>
        </p:blipFill>
        <p:spPr bwMode="auto">
          <a:xfrm>
            <a:off x="1000100" y="1214428"/>
            <a:ext cx="8143900" cy="479686"/>
          </a:xfrm>
          <a:prstGeom prst="rect">
            <a:avLst/>
          </a:prstGeom>
          <a:noFill/>
        </p:spPr>
      </p:pic>
      <p:sp>
        <p:nvSpPr>
          <p:cNvPr id="13" name="矩形 12">
            <a:extLst>
              <a:ext uri="{FF2B5EF4-FFF2-40B4-BE49-F238E27FC236}">
                <a16:creationId xmlns:a16="http://schemas.microsoft.com/office/drawing/2014/main" xmlns="" id="{5B3C7332-EC82-4E11-8D43-1BC2112CC270}"/>
              </a:ext>
            </a:extLst>
          </p:cNvPr>
          <p:cNvSpPr/>
          <p:nvPr/>
        </p:nvSpPr>
        <p:spPr>
          <a:xfrm>
            <a:off x="-32" y="1336924"/>
            <a:ext cx="1000132"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橄榄山快模</a:t>
            </a:r>
            <a:endParaRPr lang="zh-CN" altLang="en-US" sz="1200" b="1" dirty="0"/>
          </a:p>
        </p:txBody>
      </p:sp>
      <p:sp>
        <p:nvSpPr>
          <p:cNvPr id="14" name="矩形 13">
            <a:extLst>
              <a:ext uri="{FF2B5EF4-FFF2-40B4-BE49-F238E27FC236}">
                <a16:creationId xmlns:a16="http://schemas.microsoft.com/office/drawing/2014/main" xmlns="" id="{5B3C7332-EC82-4E11-8D43-1BC2112CC270}"/>
              </a:ext>
            </a:extLst>
          </p:cNvPr>
          <p:cNvSpPr/>
          <p:nvPr/>
        </p:nvSpPr>
        <p:spPr>
          <a:xfrm>
            <a:off x="0" y="2000246"/>
            <a:ext cx="928662"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200" b="1" dirty="0" smtClean="0"/>
              <a:t>GLS</a:t>
            </a:r>
            <a:r>
              <a:rPr lang="zh-CN" altLang="en-US" sz="1200" b="1" dirty="0" smtClean="0"/>
              <a:t>土建</a:t>
            </a:r>
            <a:endParaRPr lang="zh-CN" altLang="en-US" sz="1200" b="1" dirty="0"/>
          </a:p>
        </p:txBody>
      </p:sp>
      <p:sp>
        <p:nvSpPr>
          <p:cNvPr id="15" name="矩形 14">
            <a:extLst>
              <a:ext uri="{FF2B5EF4-FFF2-40B4-BE49-F238E27FC236}">
                <a16:creationId xmlns:a16="http://schemas.microsoft.com/office/drawing/2014/main" xmlns="" id="{5B3C7332-EC82-4E11-8D43-1BC2112CC270}"/>
              </a:ext>
            </a:extLst>
          </p:cNvPr>
          <p:cNvSpPr/>
          <p:nvPr/>
        </p:nvSpPr>
        <p:spPr>
          <a:xfrm>
            <a:off x="-32" y="2643817"/>
            <a:ext cx="857224"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200" b="1" dirty="0" smtClean="0"/>
              <a:t>GLS</a:t>
            </a:r>
            <a:r>
              <a:rPr lang="zh-CN" altLang="en-US" sz="1200" b="1" dirty="0" smtClean="0"/>
              <a:t>机电</a:t>
            </a:r>
            <a:endParaRPr lang="zh-CN" altLang="en-US" sz="1200" b="1" dirty="0"/>
          </a:p>
        </p:txBody>
      </p:sp>
      <p:sp>
        <p:nvSpPr>
          <p:cNvPr id="16" name="矩形 15">
            <a:extLst>
              <a:ext uri="{FF2B5EF4-FFF2-40B4-BE49-F238E27FC236}">
                <a16:creationId xmlns:a16="http://schemas.microsoft.com/office/drawing/2014/main" xmlns="" id="{5B3C7332-EC82-4E11-8D43-1BC2112CC270}"/>
              </a:ext>
            </a:extLst>
          </p:cNvPr>
          <p:cNvSpPr/>
          <p:nvPr/>
        </p:nvSpPr>
        <p:spPr>
          <a:xfrm>
            <a:off x="0" y="3480064"/>
            <a:ext cx="928694"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快图</a:t>
            </a:r>
            <a:endParaRPr lang="zh-CN" altLang="en-US" sz="1200" b="1" dirty="0"/>
          </a:p>
        </p:txBody>
      </p:sp>
      <p:sp>
        <p:nvSpPr>
          <p:cNvPr id="17" name="矩形 16">
            <a:extLst>
              <a:ext uri="{FF2B5EF4-FFF2-40B4-BE49-F238E27FC236}">
                <a16:creationId xmlns:a16="http://schemas.microsoft.com/office/drawing/2014/main" xmlns="" id="{5B3C7332-EC82-4E11-8D43-1BC2112CC270}"/>
              </a:ext>
            </a:extLst>
          </p:cNvPr>
          <p:cNvSpPr/>
          <p:nvPr/>
        </p:nvSpPr>
        <p:spPr>
          <a:xfrm>
            <a:off x="-32" y="4605860"/>
            <a:ext cx="857256"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200" b="1" dirty="0" smtClean="0"/>
              <a:t>GLS</a:t>
            </a:r>
            <a:r>
              <a:rPr lang="zh-CN" altLang="en-US" sz="1200" b="1" dirty="0" smtClean="0"/>
              <a:t>精装</a:t>
            </a:r>
            <a:endParaRPr lang="zh-CN" altLang="en-US" sz="1200" b="1" dirty="0"/>
          </a:p>
        </p:txBody>
      </p:sp>
      <p:sp>
        <p:nvSpPr>
          <p:cNvPr id="18" name="TextBox 13">
            <a:extLst>
              <a:ext uri="{FF2B5EF4-FFF2-40B4-BE49-F238E27FC236}">
                <a16:creationId xmlns="" xmlns:a16="http://schemas.microsoft.com/office/drawing/2014/main" id="{A27EEA27-B9F0-47FB-82BB-FA81EE594285}"/>
              </a:ext>
            </a:extLst>
          </p:cNvPr>
          <p:cNvSpPr txBox="1"/>
          <p:nvPr/>
        </p:nvSpPr>
        <p:spPr>
          <a:xfrm>
            <a:off x="214282" y="714362"/>
            <a:ext cx="1706876"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96D5"/>
                </a:solidFill>
              </a:rPr>
              <a:t>插件选择</a:t>
            </a:r>
            <a:endParaRPr lang="zh-CN" altLang="en-US" sz="1600" dirty="0">
              <a:solidFill>
                <a:srgbClr val="0096D5"/>
              </a:solidFill>
            </a:endParaRPr>
          </a:p>
        </p:txBody>
      </p:sp>
      <p:pic>
        <p:nvPicPr>
          <p:cNvPr id="20" name="Picture 1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应用情况</a:t>
            </a:r>
            <a:endParaRPr lang="zh-CN" altLang="en-US" sz="2000" b="1" dirty="0">
              <a:solidFill>
                <a:schemeClr val="tx1">
                  <a:lumMod val="75000"/>
                  <a:lumOff val="25000"/>
                </a:schemeClr>
              </a:solidFill>
            </a:endParaRPr>
          </a:p>
        </p:txBody>
      </p:sp>
      <p:sp>
        <p:nvSpPr>
          <p:cNvPr id="12" name="TextBox 13">
            <a:extLst>
              <a:ext uri="{FF2B5EF4-FFF2-40B4-BE49-F238E27FC236}">
                <a16:creationId xmlns="" xmlns:a16="http://schemas.microsoft.com/office/drawing/2014/main" id="{A27EEA27-B9F0-47FB-82BB-FA81EE594285}"/>
              </a:ext>
            </a:extLst>
          </p:cNvPr>
          <p:cNvSpPr txBox="1"/>
          <p:nvPr/>
        </p:nvSpPr>
        <p:spPr>
          <a:xfrm>
            <a:off x="214282" y="714362"/>
            <a:ext cx="1706876" cy="27699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800" dirty="0" smtClean="0">
                <a:solidFill>
                  <a:srgbClr val="0096D5"/>
                </a:solidFill>
              </a:rPr>
              <a:t>硬件配置</a:t>
            </a:r>
            <a:endParaRPr lang="zh-CN" altLang="en-US" sz="1800" dirty="0">
              <a:solidFill>
                <a:srgbClr val="0096D5"/>
              </a:solidFill>
            </a:endParaRPr>
          </a:p>
        </p:txBody>
      </p:sp>
      <p:sp>
        <p:nvSpPr>
          <p:cNvPr id="14" name="TextBox 13">
            <a:extLst>
              <a:ext uri="{FF2B5EF4-FFF2-40B4-BE49-F238E27FC236}">
                <a16:creationId xmlns="" xmlns:a16="http://schemas.microsoft.com/office/drawing/2014/main" id="{A27EEA27-B9F0-47FB-82BB-FA81EE594285}"/>
              </a:ext>
            </a:extLst>
          </p:cNvPr>
          <p:cNvSpPr txBox="1"/>
          <p:nvPr/>
        </p:nvSpPr>
        <p:spPr>
          <a:xfrm>
            <a:off x="0" y="1285866"/>
            <a:ext cx="1706876"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b="0" dirty="0" smtClean="0">
                <a:solidFill>
                  <a:srgbClr val="FF0000"/>
                </a:solidFill>
              </a:rPr>
              <a:t>最低配置</a:t>
            </a:r>
            <a:endParaRPr lang="zh-CN" altLang="en-US" sz="1600" b="0" dirty="0">
              <a:solidFill>
                <a:srgbClr val="FF0000"/>
              </a:solidFill>
            </a:endParaRPr>
          </a:p>
        </p:txBody>
      </p:sp>
      <p:sp>
        <p:nvSpPr>
          <p:cNvPr id="15" name="TextBox 14">
            <a:extLst>
              <a:ext uri="{FF2B5EF4-FFF2-40B4-BE49-F238E27FC236}">
                <a16:creationId xmlns="" xmlns:a16="http://schemas.microsoft.com/office/drawing/2014/main" id="{A27EEA27-B9F0-47FB-82BB-FA81EE594285}"/>
              </a:ext>
            </a:extLst>
          </p:cNvPr>
          <p:cNvSpPr txBox="1"/>
          <p:nvPr/>
        </p:nvSpPr>
        <p:spPr>
          <a:xfrm>
            <a:off x="4786314" y="1285866"/>
            <a:ext cx="1706876"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b="0" dirty="0" smtClean="0">
                <a:solidFill>
                  <a:srgbClr val="0096D5"/>
                </a:solidFill>
              </a:rPr>
              <a:t>标准配置</a:t>
            </a:r>
            <a:endParaRPr lang="zh-CN" altLang="en-US" sz="1600" b="0" dirty="0">
              <a:solidFill>
                <a:srgbClr val="0096D5"/>
              </a:solidFill>
            </a:endParaRPr>
          </a:p>
        </p:txBody>
      </p:sp>
      <p:pic>
        <p:nvPicPr>
          <p:cNvPr id="172034" name="Picture 2" descr="C:\Users\fjj\AppData\Roaming\feiq\RichOle\2670209977.bmp"/>
          <p:cNvPicPr>
            <a:picLocks noChangeAspect="1" noChangeArrowheads="1"/>
          </p:cNvPicPr>
          <p:nvPr/>
        </p:nvPicPr>
        <p:blipFill>
          <a:blip r:embed="rId3"/>
          <a:srcRect l="2341" r="20437"/>
          <a:stretch>
            <a:fillRect/>
          </a:stretch>
        </p:blipFill>
        <p:spPr bwMode="auto">
          <a:xfrm>
            <a:off x="0" y="1571618"/>
            <a:ext cx="4714876" cy="2667000"/>
          </a:xfrm>
          <a:prstGeom prst="rect">
            <a:avLst/>
          </a:prstGeom>
          <a:noFill/>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9" name="图片 8" descr="标准配置.png"/>
          <p:cNvPicPr>
            <a:picLocks noChangeAspect="1"/>
          </p:cNvPicPr>
          <p:nvPr/>
        </p:nvPicPr>
        <p:blipFill>
          <a:blip r:embed="rId5"/>
          <a:stretch>
            <a:fillRect/>
          </a:stretch>
        </p:blipFill>
        <p:spPr>
          <a:xfrm>
            <a:off x="4681575" y="1785932"/>
            <a:ext cx="5248275" cy="2333625"/>
          </a:xfrm>
          <a:prstGeom prst="rect">
            <a:avLst/>
          </a:prstGeom>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应用情况</a:t>
            </a:r>
            <a:endParaRPr lang="zh-CN" altLang="en-US" sz="2000" b="1" dirty="0">
              <a:solidFill>
                <a:schemeClr val="tx1">
                  <a:lumMod val="75000"/>
                  <a:lumOff val="25000"/>
                </a:schemeClr>
              </a:solidFill>
            </a:endParaRPr>
          </a:p>
        </p:txBody>
      </p:sp>
      <p:sp>
        <p:nvSpPr>
          <p:cNvPr id="12" name="TextBox 13">
            <a:extLst>
              <a:ext uri="{FF2B5EF4-FFF2-40B4-BE49-F238E27FC236}">
                <a16:creationId xmlns="" xmlns:a16="http://schemas.microsoft.com/office/drawing/2014/main" id="{A27EEA27-B9F0-47FB-82BB-FA81EE594285}"/>
              </a:ext>
            </a:extLst>
          </p:cNvPr>
          <p:cNvSpPr txBox="1"/>
          <p:nvPr/>
        </p:nvSpPr>
        <p:spPr>
          <a:xfrm>
            <a:off x="214282" y="714362"/>
            <a:ext cx="1706876" cy="27699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800" dirty="0" smtClean="0">
                <a:solidFill>
                  <a:srgbClr val="0096D5"/>
                </a:solidFill>
              </a:rPr>
              <a:t>工作方式</a:t>
            </a:r>
            <a:endParaRPr lang="zh-CN" altLang="en-US" sz="1800" dirty="0">
              <a:solidFill>
                <a:srgbClr val="0096D5"/>
              </a:solidFill>
            </a:endParaRPr>
          </a:p>
        </p:txBody>
      </p:sp>
      <p:sp>
        <p:nvSpPr>
          <p:cNvPr id="13" name="文本框 12"/>
          <p:cNvSpPr>
            <a:spLocks noChangeArrowheads="1"/>
          </p:cNvSpPr>
          <p:nvPr/>
        </p:nvSpPr>
        <p:spPr bwMode="auto">
          <a:xfrm>
            <a:off x="500034" y="1285866"/>
            <a:ext cx="7786742" cy="2372957"/>
          </a:xfrm>
          <a:prstGeom prst="rect">
            <a:avLst/>
          </a:prstGeom>
          <a:noFill/>
          <a:ln w="9525">
            <a:noFill/>
            <a:miter lim="800000"/>
          </a:ln>
        </p:spPr>
        <p:txBody>
          <a:bodyPr wrap="square">
            <a:spAutoFit/>
          </a:bodyPr>
          <a:lstStyle/>
          <a:p>
            <a:pPr>
              <a:lnSpc>
                <a:spcPct val="130000"/>
              </a:lnSpc>
            </a:pPr>
            <a:r>
              <a:rPr lang="zh-CN" altLang="en-US" sz="1200" dirty="0" smtClean="0">
                <a:solidFill>
                  <a:schemeClr val="accent2">
                    <a:lumMod val="50000"/>
                  </a:schemeClr>
                </a:solidFill>
                <a:latin typeface="楷体" pitchFamily="49" charset="-122"/>
                <a:ea typeface="楷体" pitchFamily="49" charset="-122"/>
                <a:sym typeface="+mn-ea"/>
              </a:rPr>
              <a:t>    </a:t>
            </a:r>
            <a:r>
              <a:rPr lang="zh-CN" altLang="en-US" sz="1400" dirty="0" smtClean="0">
                <a:latin typeface="楷体" pitchFamily="49" charset="-122"/>
                <a:ea typeface="楷体" pitchFamily="49" charset="-122"/>
                <a:sym typeface="+mn-ea"/>
              </a:rPr>
              <a:t>目前</a:t>
            </a:r>
            <a:r>
              <a:rPr lang="en-US" altLang="zh-CN" sz="1400" dirty="0" smtClean="0">
                <a:latin typeface="楷体" pitchFamily="49" charset="-122"/>
                <a:ea typeface="楷体" pitchFamily="49" charset="-122"/>
                <a:sym typeface="+mn-ea"/>
              </a:rPr>
              <a:t>BIM</a:t>
            </a:r>
            <a:r>
              <a:rPr lang="zh-CN" altLang="en-US" sz="1400" dirty="0" smtClean="0">
                <a:latin typeface="楷体" pitchFamily="49" charset="-122"/>
                <a:ea typeface="楷体" pitchFamily="49" charset="-122"/>
                <a:sym typeface="+mn-ea"/>
              </a:rPr>
              <a:t>设计的工作方式有两种：</a:t>
            </a:r>
            <a:endParaRPr lang="en-US" altLang="zh-CN" sz="1400" dirty="0" smtClean="0">
              <a:latin typeface="楷体" pitchFamily="49" charset="-122"/>
              <a:ea typeface="楷体" pitchFamily="49" charset="-122"/>
              <a:sym typeface="+mn-ea"/>
            </a:endParaRPr>
          </a:p>
          <a:p>
            <a:pPr>
              <a:lnSpc>
                <a:spcPct val="130000"/>
              </a:lnSpc>
            </a:pPr>
            <a:r>
              <a:rPr lang="en-US" altLang="zh-CN" sz="1400" dirty="0" smtClean="0">
                <a:latin typeface="楷体" pitchFamily="49" charset="-122"/>
                <a:ea typeface="楷体" pitchFamily="49" charset="-122"/>
                <a:sym typeface="+mn-ea"/>
              </a:rPr>
              <a:t>1.</a:t>
            </a:r>
            <a:r>
              <a:rPr lang="zh-CN" altLang="en-US" sz="1400" dirty="0" smtClean="0">
                <a:latin typeface="楷体" pitchFamily="49" charset="-122"/>
                <a:ea typeface="楷体" pitchFamily="49" charset="-122"/>
                <a:sym typeface="+mn-ea"/>
              </a:rPr>
              <a:t>各专业统一项目基点和轴网，各专业单独建立设计模型，存放到共享盘，通过相互链接的方式来达到协同设计。</a:t>
            </a:r>
            <a:endParaRPr lang="en-US" altLang="zh-CN" sz="1400" dirty="0" smtClean="0">
              <a:latin typeface="楷体" pitchFamily="49" charset="-122"/>
              <a:ea typeface="楷体" pitchFamily="49" charset="-122"/>
              <a:sym typeface="+mn-ea"/>
            </a:endParaRPr>
          </a:p>
          <a:p>
            <a:pPr>
              <a:lnSpc>
                <a:spcPct val="130000"/>
              </a:lnSpc>
            </a:pPr>
            <a:r>
              <a:rPr lang="en-US" altLang="zh-CN" sz="1400" dirty="0" smtClean="0">
                <a:latin typeface="楷体" pitchFamily="49" charset="-122"/>
                <a:ea typeface="楷体" pitchFamily="49" charset="-122"/>
                <a:sym typeface="+mn-ea"/>
              </a:rPr>
              <a:t>2.</a:t>
            </a:r>
            <a:r>
              <a:rPr lang="zh-CN" altLang="en-US" sz="1400" dirty="0" smtClean="0">
                <a:latin typeface="楷体" pitchFamily="49" charset="-122"/>
                <a:ea typeface="楷体" pitchFamily="49" charset="-122"/>
                <a:sym typeface="+mn-ea"/>
              </a:rPr>
              <a:t>通过建立工作集（创建中心文件）的方式来达到协同设计。工作集是在</a:t>
            </a:r>
            <a:r>
              <a:rPr lang="en-US" altLang="zh-CN" sz="1400" dirty="0" err="1" smtClean="0">
                <a:latin typeface="楷体" pitchFamily="49" charset="-122"/>
                <a:ea typeface="楷体" pitchFamily="49" charset="-122"/>
                <a:sym typeface="+mn-ea"/>
              </a:rPr>
              <a:t>revit</a:t>
            </a:r>
            <a:r>
              <a:rPr lang="zh-CN" altLang="en-US" sz="1400" dirty="0" smtClean="0">
                <a:latin typeface="楷体" pitchFamily="49" charset="-122"/>
                <a:ea typeface="楷体" pitchFamily="49" charset="-122"/>
                <a:sym typeface="+mn-ea"/>
              </a:rPr>
              <a:t>中出现的一种权限概念，多人在同一设计模型中操作，每人仅可以对自己具有权限的工作集进行编辑，避免工作中出现混乱，当有需要时可以借用权限或者根据需要创建新的工作集。</a:t>
            </a:r>
            <a:endParaRPr lang="en-US" altLang="zh-CN" sz="1400" dirty="0" smtClean="0">
              <a:latin typeface="楷体" pitchFamily="49" charset="-122"/>
              <a:ea typeface="楷体" pitchFamily="49" charset="-122"/>
              <a:sym typeface="+mn-ea"/>
            </a:endParaRPr>
          </a:p>
          <a:p>
            <a:pPr>
              <a:lnSpc>
                <a:spcPct val="130000"/>
              </a:lnSpc>
            </a:pPr>
            <a:r>
              <a:rPr lang="en-US" altLang="zh-CN" sz="1400" dirty="0" smtClean="0">
                <a:latin typeface="楷体" pitchFamily="49" charset="-122"/>
                <a:ea typeface="楷体" pitchFamily="49" charset="-122"/>
                <a:sym typeface="+mn-ea"/>
              </a:rPr>
              <a:t>   </a:t>
            </a:r>
            <a:r>
              <a:rPr lang="zh-CN" altLang="en-US" sz="1400" dirty="0" smtClean="0">
                <a:latin typeface="楷体" pitchFamily="49" charset="-122"/>
                <a:ea typeface="楷体" pitchFamily="49" charset="-122"/>
                <a:sym typeface="+mn-ea"/>
              </a:rPr>
              <a:t>根据我院目前的情况，我们采用第一种工作方式。每天各专业设计人将最新设计模型上传共享盘，供其他设计人更新链接模型。（目前万郡这个项目通过链接的方式，占共享盘</a:t>
            </a:r>
            <a:r>
              <a:rPr lang="en-US" altLang="zh-CN" sz="1400" dirty="0" smtClean="0">
                <a:latin typeface="楷体" pitchFamily="49" charset="-122"/>
                <a:ea typeface="楷体" pitchFamily="49" charset="-122"/>
                <a:sym typeface="+mn-ea"/>
              </a:rPr>
              <a:t>3G</a:t>
            </a:r>
            <a:r>
              <a:rPr lang="zh-CN" altLang="en-US" sz="1400" dirty="0" smtClean="0">
                <a:latin typeface="楷体" pitchFamily="49" charset="-122"/>
                <a:ea typeface="楷体" pitchFamily="49" charset="-122"/>
                <a:sym typeface="+mn-ea"/>
              </a:rPr>
              <a:t>内存）</a:t>
            </a:r>
            <a:endParaRPr lang="zh-CN" altLang="en-US" sz="1400" dirty="0">
              <a:latin typeface="楷体" pitchFamily="49" charset="-122"/>
              <a:ea typeface="楷体" pitchFamily="49" charset="-122"/>
              <a:sym typeface="+mn-ea"/>
            </a:endParaRPr>
          </a:p>
        </p:txBody>
      </p:sp>
      <p:pic>
        <p:nvPicPr>
          <p:cNvPr id="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5"/>
          <p:cNvGrpSpPr/>
          <p:nvPr/>
        </p:nvGrpSpPr>
        <p:grpSpPr>
          <a:xfrm>
            <a:off x="3770121" y="2031904"/>
            <a:ext cx="3639375" cy="1023879"/>
            <a:chOff x="5569345" y="1439359"/>
            <a:chExt cx="4852500" cy="1365173"/>
          </a:xfrm>
        </p:grpSpPr>
        <p:sp>
          <p:nvSpPr>
            <p:cNvPr id="10" name="TextBox 46"/>
            <p:cNvSpPr txBox="1"/>
            <p:nvPr/>
          </p:nvSpPr>
          <p:spPr>
            <a:xfrm>
              <a:off x="5793877" y="1439359"/>
              <a:ext cx="4627968" cy="1041720"/>
            </a:xfrm>
            <a:prstGeom prst="rect">
              <a:avLst/>
            </a:prstGeom>
            <a:noFill/>
          </p:spPr>
          <p:txBody>
            <a:bodyPr wrap="none" lIns="0" tIns="0" rIns="0" bIns="0" anchor="ctr" anchorCtr="0">
              <a:normAutofit/>
            </a:bodyPr>
            <a:lstStyle/>
            <a:p>
              <a:r>
                <a:rPr lang="en-US" altLang="zh-CN" sz="4000" b="1" dirty="0" smtClean="0">
                  <a:solidFill>
                    <a:schemeClr val="tx1">
                      <a:lumMod val="85000"/>
                      <a:lumOff val="15000"/>
                    </a:schemeClr>
                  </a:solidFill>
                  <a:cs typeface="+mn-ea"/>
                  <a:sym typeface="+mn-lt"/>
                </a:rPr>
                <a:t>BIM</a:t>
              </a:r>
              <a:r>
                <a:rPr lang="zh-CN" altLang="en-US" sz="4000" b="1" dirty="0" smtClean="0">
                  <a:solidFill>
                    <a:schemeClr val="tx1">
                      <a:lumMod val="85000"/>
                      <a:lumOff val="15000"/>
                    </a:schemeClr>
                  </a:solidFill>
                  <a:cs typeface="+mn-ea"/>
                  <a:sym typeface="+mn-lt"/>
                </a:rPr>
                <a:t>方案设计</a:t>
              </a:r>
              <a:endParaRPr lang="zh-CN" altLang="en-US" sz="4000" b="1" dirty="0">
                <a:solidFill>
                  <a:schemeClr val="tx1">
                    <a:lumMod val="85000"/>
                    <a:lumOff val="15000"/>
                  </a:schemeClr>
                </a:solidFill>
                <a:latin typeface="+mn-lt"/>
                <a:ea typeface="+mn-ea"/>
                <a:cs typeface="+mn-ea"/>
                <a:sym typeface="+mn-lt"/>
              </a:endParaRPr>
            </a:p>
          </p:txBody>
        </p:sp>
        <p:sp>
          <p:nvSpPr>
            <p:cNvPr id="11" name="TextBox 47"/>
            <p:cNvSpPr txBox="1"/>
            <p:nvPr/>
          </p:nvSpPr>
          <p:spPr>
            <a:xfrm>
              <a:off x="5569345" y="2157629"/>
              <a:ext cx="4627968" cy="646903"/>
            </a:xfrm>
            <a:prstGeom prst="rect">
              <a:avLst/>
            </a:prstGeom>
            <a:noFill/>
          </p:spPr>
          <p:txBody>
            <a:bodyPr wrap="square" lIns="0" tIns="0" rIns="0" bIns="0" anchor="t" anchorCtr="0">
              <a:normAutofit/>
            </a:bodyPr>
            <a:lstStyle/>
            <a:p>
              <a:pPr>
                <a:lnSpc>
                  <a:spcPct val="120000"/>
                </a:lnSpc>
              </a:pPr>
              <a:endParaRPr lang="zh-CN" altLang="en-US" sz="1200" dirty="0">
                <a:solidFill>
                  <a:sysClr val="windowText" lastClr="000000"/>
                </a:solidFill>
                <a:latin typeface="+mn-lt"/>
                <a:ea typeface="+mn-ea"/>
                <a:cs typeface="+mn-ea"/>
                <a:sym typeface="+mn-lt"/>
              </a:endParaRPr>
            </a:p>
          </p:txBody>
        </p:sp>
      </p:grpSp>
      <p:sp>
        <p:nvSpPr>
          <p:cNvPr id="12" name="矩形 11"/>
          <p:cNvSpPr/>
          <p:nvPr/>
        </p:nvSpPr>
        <p:spPr>
          <a:xfrm>
            <a:off x="1475656" y="1635646"/>
            <a:ext cx="1728192" cy="1728192"/>
          </a:xfrm>
          <a:prstGeom prst="rect">
            <a:avLst/>
          </a:prstGeom>
          <a:blipFill dpi="0" rotWithShape="1">
            <a:blip r:embed="rId3" cstate="print">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843808" y="2787774"/>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857007" y="2800548"/>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03</a:t>
            </a:r>
            <a:endParaRPr lang="zh-CN" altLang="en-US" sz="5400" spc="300" dirty="0">
              <a:solidFill>
                <a:schemeClr val="bg1"/>
              </a:solidFill>
              <a:latin typeface="Agency FB" panose="020B0503020202020204" pitchFamily="34" charset="0"/>
              <a:cs typeface="+mn-ea"/>
              <a:sym typeface="+mn-lt"/>
            </a:endParaRPr>
          </a:p>
        </p:txBody>
      </p:sp>
      <p:sp>
        <p:nvSpPr>
          <p:cNvPr id="16" name="TextBox 47"/>
          <p:cNvSpPr txBox="1"/>
          <p:nvPr/>
        </p:nvSpPr>
        <p:spPr>
          <a:xfrm>
            <a:off x="4429124" y="2928940"/>
            <a:ext cx="3470976" cy="1071570"/>
          </a:xfrm>
          <a:prstGeom prst="rect">
            <a:avLst/>
          </a:prstGeom>
          <a:noFill/>
        </p:spPr>
        <p:txBody>
          <a:bodyPr wrap="square" lIns="0" tIns="0" rIns="0" bIns="0" anchor="t" anchorCtr="0">
            <a:normAutofit/>
          </a:bodyPr>
          <a:lstStyle/>
          <a:p>
            <a:pPr>
              <a:lnSpc>
                <a:spcPct val="120000"/>
              </a:lnSpc>
            </a:pPr>
            <a:r>
              <a:rPr lang="zh-CN" altLang="en-US" sz="1200" dirty="0" smtClean="0">
                <a:solidFill>
                  <a:sysClr val="windowText" lastClr="000000"/>
                </a:solidFill>
                <a:latin typeface="+mn-lt"/>
                <a:ea typeface="+mn-ea"/>
                <a:cs typeface="+mn-ea"/>
                <a:sym typeface="+mn-lt"/>
              </a:rPr>
              <a:t>解放建筑经济技术指标表   模拟仿真</a:t>
            </a:r>
            <a:endParaRPr lang="en-US" altLang="zh-CN" sz="1200" dirty="0" smtClean="0">
              <a:solidFill>
                <a:sysClr val="windowText" lastClr="000000"/>
              </a:solidFill>
              <a:cs typeface="+mn-ea"/>
              <a:sym typeface="+mn-lt"/>
            </a:endParaRPr>
          </a:p>
          <a:p>
            <a:pPr>
              <a:lnSpc>
                <a:spcPct val="120000"/>
              </a:lnSpc>
            </a:pPr>
            <a:endParaRPr lang="en-US" altLang="zh-CN" sz="1200" dirty="0" smtClean="0">
              <a:solidFill>
                <a:sysClr val="windowText" lastClr="000000"/>
              </a:solidFill>
              <a:cs typeface="+mn-ea"/>
              <a:sym typeface="+mn-lt"/>
            </a:endParaRPr>
          </a:p>
          <a:p>
            <a:pPr>
              <a:lnSpc>
                <a:spcPct val="120000"/>
              </a:lnSpc>
            </a:pPr>
            <a:endParaRPr lang="zh-CN" altLang="en-US" sz="1200" dirty="0">
              <a:solidFill>
                <a:sysClr val="windowText" lastClr="000000"/>
              </a:solidFill>
              <a:latin typeface="+mn-lt"/>
              <a:ea typeface="+mn-ea"/>
              <a:cs typeface="+mn-ea"/>
              <a:sym typeface="+mn-lt"/>
            </a:endParaRPr>
          </a:p>
        </p:txBody>
      </p:sp>
      <p:cxnSp>
        <p:nvCxnSpPr>
          <p:cNvPr id="17" name="直接连接符 16">
            <a:extLst>
              <a:ext uri="{FF2B5EF4-FFF2-40B4-BE49-F238E27FC236}">
                <a16:creationId xmlns="" xmlns:a16="http://schemas.microsoft.com/office/drawing/2014/main" id="{A065C97F-BEC9-48E0-A366-E672C77589BF}"/>
              </a:ext>
            </a:extLst>
          </p:cNvPr>
          <p:cNvCxnSpPr/>
          <p:nvPr/>
        </p:nvCxnSpPr>
        <p:spPr>
          <a:xfrm>
            <a:off x="3929058" y="2784476"/>
            <a:ext cx="321471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506612455"/>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502" y="627534"/>
            <a:ext cx="3148742" cy="4373108"/>
            <a:chOff x="-5502" y="626040"/>
            <a:chExt cx="3168352"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解放</a:t>
              </a:r>
              <a:r>
                <a:rPr lang="zh-CN" altLang="en-US" dirty="0" smtClean="0">
                  <a:solidFill>
                    <a:srgbClr val="FFFFFF"/>
                  </a:solidFill>
                </a:rPr>
                <a:t>“建筑经济技术指标表”</a:t>
              </a:r>
              <a:endParaRPr lang="zh-CN" altLang="en-US" dirty="0">
                <a:solidFill>
                  <a:srgbClr val="FFFFFF"/>
                </a:solidFill>
              </a:endParaRPr>
            </a:p>
          </p:txBody>
        </p:sp>
      </p:grpSp>
      <p:sp>
        <p:nvSpPr>
          <p:cNvPr id="22" name="矩形 21"/>
          <p:cNvSpPr/>
          <p:nvPr/>
        </p:nvSpPr>
        <p:spPr>
          <a:xfrm>
            <a:off x="137623" y="1275606"/>
            <a:ext cx="3066225" cy="3891515"/>
          </a:xfrm>
          <a:prstGeom prst="rect">
            <a:avLst/>
          </a:prstGeom>
        </p:spPr>
        <p:txBody>
          <a:bodyPr wrap="square">
            <a:spAutoFit/>
          </a:bodyPr>
          <a:lstStyle/>
          <a:p>
            <a:pPr>
              <a:lnSpc>
                <a:spcPct val="150000"/>
              </a:lnSpc>
            </a:pPr>
            <a:r>
              <a:rPr lang="zh-CN" altLang="en-US" sz="1200" dirty="0"/>
              <a:t>     </a:t>
            </a:r>
            <a:r>
              <a:rPr lang="zh-CN" altLang="en-US" sz="1400" dirty="0">
                <a:latin typeface="楷体" panose="02010609060101010101" pitchFamily="49" charset="-122"/>
                <a:ea typeface="楷体" panose="02010609060101010101" pitchFamily="49" charset="-122"/>
              </a:rPr>
              <a:t>在</a:t>
            </a:r>
            <a:r>
              <a:rPr lang="zh-CN" altLang="en-US" sz="1400" dirty="0" smtClean="0">
                <a:latin typeface="楷体" panose="02010609060101010101" pitchFamily="49" charset="-122"/>
                <a:ea typeface="楷体" panose="02010609060101010101" pitchFamily="49" charset="-122"/>
              </a:rPr>
              <a:t>方案规划阶段</a:t>
            </a:r>
            <a:r>
              <a:rPr lang="zh-CN" altLang="en-US" sz="1400" dirty="0">
                <a:latin typeface="楷体" panose="02010609060101010101" pitchFamily="49" charset="-122"/>
                <a:ea typeface="楷体" panose="02010609060101010101" pitchFamily="49" charset="-122"/>
              </a:rPr>
              <a:t>，我们总会为各类指标烦恼，每调一下方案，都要重算指标。不过，巧用</a:t>
            </a:r>
            <a:r>
              <a:rPr lang="en-US" sz="1400" dirty="0" err="1">
                <a:latin typeface="楷体" panose="02010609060101010101" pitchFamily="49" charset="-122"/>
                <a:ea typeface="楷体" panose="02010609060101010101" pitchFamily="49" charset="-122"/>
              </a:rPr>
              <a:t>Revit</a:t>
            </a:r>
            <a:r>
              <a:rPr lang="zh-CN" altLang="en-US" sz="1400" dirty="0">
                <a:latin typeface="楷体" panose="02010609060101010101" pitchFamily="49" charset="-122"/>
                <a:ea typeface="楷体" panose="02010609060101010101" pitchFamily="49" charset="-122"/>
              </a:rPr>
              <a:t>族和明细表可以顺利解决这一点。模型和表格是关联的。例如小区规划的过程，就是布置各类构建族的过程。各类构建布置完成，相当于各类信息已输入完成。而我们需要的</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指标表</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，只是用</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明细表</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功能将自己所需要的信息提取出来而已。这样就做到了无论方案怎么调整，都无需手动计算。</a:t>
            </a:r>
            <a:r>
              <a:rPr lang="en-US" sz="1200" dirty="0"/>
              <a:t/>
            </a:r>
            <a:br>
              <a:rPr lang="en-US" sz="1200" dirty="0"/>
            </a:br>
            <a:endParaRPr lang="en-US" altLang="zh-CN" sz="1200" dirty="0">
              <a:solidFill>
                <a:schemeClr val="tx2">
                  <a:lumMod val="75000"/>
                </a:schemeClr>
              </a:solidFill>
              <a:latin typeface="+mn-ea"/>
            </a:endParaRPr>
          </a:p>
        </p:txBody>
      </p:sp>
      <p:sp>
        <p:nvSpPr>
          <p:cNvPr id="23" name="TextBox 18"/>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pic>
        <p:nvPicPr>
          <p:cNvPr id="2" name="图片 1">
            <a:extLst>
              <a:ext uri="{FF2B5EF4-FFF2-40B4-BE49-F238E27FC236}">
                <a16:creationId xmlns="" xmlns:a16="http://schemas.microsoft.com/office/drawing/2014/main" id="{839CCD79-421F-4C25-9EDE-18D0DA5A14B0}"/>
              </a:ext>
            </a:extLst>
          </p:cNvPr>
          <p:cNvPicPr>
            <a:picLocks noChangeAspect="1"/>
          </p:cNvPicPr>
          <p:nvPr/>
        </p:nvPicPr>
        <p:blipFill>
          <a:blip r:embed="rId3"/>
          <a:stretch>
            <a:fillRect/>
          </a:stretch>
        </p:blipFill>
        <p:spPr>
          <a:xfrm>
            <a:off x="3143240" y="791295"/>
            <a:ext cx="6000759" cy="3852157"/>
          </a:xfrm>
          <a:prstGeom prst="rect">
            <a:avLst/>
          </a:prstGeom>
        </p:spPr>
      </p:pic>
      <p:sp>
        <p:nvSpPr>
          <p:cNvPr id="9" name="矩形 8">
            <a:extLst>
              <a:ext uri="{FF2B5EF4-FFF2-40B4-BE49-F238E27FC236}">
                <a16:creationId xmlns="" xmlns:a16="http://schemas.microsoft.com/office/drawing/2014/main" id="{5E3F8529-CE86-4E36-97DB-9F577997EF36}"/>
              </a:ext>
            </a:extLst>
          </p:cNvPr>
          <p:cNvSpPr/>
          <p:nvPr/>
        </p:nvSpPr>
        <p:spPr>
          <a:xfrm>
            <a:off x="3714762" y="4623231"/>
            <a:ext cx="4572000" cy="377411"/>
          </a:xfrm>
          <a:prstGeom prst="rect">
            <a:avLst/>
          </a:prstGeom>
        </p:spPr>
        <p:txBody>
          <a:bodyPr>
            <a:spAutoFit/>
          </a:bodyPr>
          <a:lstStyle/>
          <a:p>
            <a:pPr>
              <a:lnSpc>
                <a:spcPct val="150000"/>
              </a:lnSpc>
            </a:pPr>
            <a:r>
              <a:rPr lang="zh-CN" altLang="en-US" sz="1400" dirty="0">
                <a:solidFill>
                  <a:srgbClr val="00B050"/>
                </a:solidFill>
              </a:rPr>
              <a:t>户型族：族创建过程中，会加入各类所需要的族参数</a:t>
            </a:r>
            <a:endParaRPr lang="en-US" altLang="zh-CN" sz="1400" dirty="0">
              <a:solidFill>
                <a:srgbClr val="00B050"/>
              </a:solidFill>
              <a:latin typeface="+mn-ea"/>
            </a:endParaRPr>
          </a:p>
        </p:txBody>
      </p:sp>
      <p:pic>
        <p:nvPicPr>
          <p:cNvPr id="10"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71538" y="4643452"/>
            <a:ext cx="7143800" cy="377411"/>
          </a:xfrm>
          <a:prstGeom prst="rect">
            <a:avLst/>
          </a:prstGeom>
        </p:spPr>
        <p:txBody>
          <a:bodyPr wrap="square">
            <a:spAutoFit/>
          </a:bodyPr>
          <a:lstStyle/>
          <a:p>
            <a:pPr>
              <a:lnSpc>
                <a:spcPct val="150000"/>
              </a:lnSpc>
            </a:pPr>
            <a:r>
              <a:rPr lang="zh-CN" altLang="en-US" sz="1400" dirty="0">
                <a:solidFill>
                  <a:srgbClr val="0096D5"/>
                </a:solidFill>
              </a:rPr>
              <a:t>模型与明细表的对应：在明细表中选定一类族，模型视图中，相应的族也表现为选中状态</a:t>
            </a:r>
            <a:endParaRPr lang="en-US" altLang="zh-CN" sz="1400" dirty="0">
              <a:solidFill>
                <a:srgbClr val="0096D5"/>
              </a:solidFill>
              <a:latin typeface="+mn-ea"/>
            </a:endParaRPr>
          </a:p>
        </p:txBody>
      </p:sp>
      <p:pic>
        <p:nvPicPr>
          <p:cNvPr id="8" name="图片 7" descr="C:\Users\郝晓刚\AppData\Local\Temp\WeChat Files\aa3628f8d3e4698e6fdbf6adbb45c927.jpg"/>
          <p:cNvPicPr/>
          <p:nvPr/>
        </p:nvPicPr>
        <p:blipFill>
          <a:blip r:embed="rId3">
            <a:extLst>
              <a:ext uri="{28A0092B-C50C-407E-A947-70E740481C1C}">
                <a14:useLocalDpi xmlns="" xmlns:a14="http://schemas.microsoft.com/office/drawing/2010/main" val="0"/>
              </a:ext>
            </a:extLst>
          </a:blip>
          <a:srcRect/>
          <a:stretch>
            <a:fillRect/>
          </a:stretch>
        </p:blipFill>
        <p:spPr bwMode="auto">
          <a:xfrm>
            <a:off x="857224" y="594454"/>
            <a:ext cx="7929618" cy="4048998"/>
          </a:xfrm>
          <a:prstGeom prst="rect">
            <a:avLst/>
          </a:prstGeom>
          <a:noFill/>
          <a:ln>
            <a:noFill/>
          </a:ln>
        </p:spPr>
      </p:pic>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pic>
        <p:nvPicPr>
          <p:cNvPr id="6"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6" name="五边形 5"/>
          <p:cNvSpPr/>
          <p:nvPr/>
        </p:nvSpPr>
        <p:spPr>
          <a:xfrm>
            <a:off x="-5502" y="642924"/>
            <a:ext cx="1362792" cy="461437"/>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3"/>
          <p:cNvSpPr txBox="1"/>
          <p:nvPr/>
        </p:nvSpPr>
        <p:spPr>
          <a:xfrm>
            <a:off x="357029" y="748855"/>
            <a:ext cx="2397581"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仿真模拟</a:t>
            </a:r>
            <a:endParaRPr lang="zh-CN" altLang="en-US" dirty="0">
              <a:solidFill>
                <a:srgbClr val="FFFFFF"/>
              </a:solidFill>
            </a:endParaRPr>
          </a:p>
        </p:txBody>
      </p:sp>
      <p:pic>
        <p:nvPicPr>
          <p:cNvPr id="9"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10" name="图片 9">
            <a:extLst>
              <a:ext uri="{FF2B5EF4-FFF2-40B4-BE49-F238E27FC236}">
                <a16:creationId xmlns="" xmlns:a16="http://schemas.microsoft.com/office/drawing/2014/main" id="{FC39A846-8C44-4841-B026-4406C3DC83FF}"/>
              </a:ext>
            </a:extLst>
          </p:cNvPr>
          <p:cNvPicPr>
            <a:picLocks noChangeAspect="1"/>
          </p:cNvPicPr>
          <p:nvPr/>
        </p:nvPicPr>
        <p:blipFill>
          <a:blip r:embed="rId4"/>
          <a:stretch>
            <a:fillRect/>
          </a:stretch>
        </p:blipFill>
        <p:spPr>
          <a:xfrm>
            <a:off x="1428728" y="571486"/>
            <a:ext cx="7715272" cy="4572014"/>
          </a:xfrm>
          <a:prstGeom prst="rect">
            <a:avLst/>
          </a:prstGeom>
        </p:spPr>
      </p:pic>
      <p:sp>
        <p:nvSpPr>
          <p:cNvPr id="11" name="TextBox 13"/>
          <p:cNvSpPr txBox="1"/>
          <p:nvPr/>
        </p:nvSpPr>
        <p:spPr>
          <a:xfrm>
            <a:off x="142844" y="1571618"/>
            <a:ext cx="121441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b="0" dirty="0" smtClean="0">
                <a:solidFill>
                  <a:srgbClr val="FF0000"/>
                </a:solidFill>
              </a:rPr>
              <a:t>建筑景观</a:t>
            </a:r>
            <a:endParaRPr lang="zh-CN" altLang="en-US" sz="1600" b="0" dirty="0">
              <a:solidFill>
                <a:srgbClr val="FF0000"/>
              </a:solidFill>
            </a:endParaRPr>
          </a:p>
        </p:txBody>
      </p:sp>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6" name="五边形 5"/>
          <p:cNvSpPr/>
          <p:nvPr/>
        </p:nvSpPr>
        <p:spPr>
          <a:xfrm>
            <a:off x="-5502" y="642924"/>
            <a:ext cx="1362792" cy="461437"/>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3"/>
          <p:cNvSpPr txBox="1"/>
          <p:nvPr/>
        </p:nvSpPr>
        <p:spPr>
          <a:xfrm>
            <a:off x="357029" y="748855"/>
            <a:ext cx="2397581"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仿真模拟</a:t>
            </a:r>
            <a:endParaRPr lang="zh-CN" altLang="en-US" dirty="0">
              <a:solidFill>
                <a:srgbClr val="FFFFFF"/>
              </a:solidFill>
            </a:endParaRPr>
          </a:p>
        </p:txBody>
      </p:sp>
      <p:pic>
        <p:nvPicPr>
          <p:cNvPr id="8" name="图片 7" descr="1.jpg"/>
          <p:cNvPicPr>
            <a:picLocks noChangeAspect="1"/>
          </p:cNvPicPr>
          <p:nvPr/>
        </p:nvPicPr>
        <p:blipFill>
          <a:blip r:embed="rId3"/>
          <a:srcRect r="4386"/>
          <a:stretch>
            <a:fillRect/>
          </a:stretch>
        </p:blipFill>
        <p:spPr>
          <a:xfrm>
            <a:off x="1357322" y="571486"/>
            <a:ext cx="7786678" cy="4580943"/>
          </a:xfrm>
          <a:prstGeom prst="rect">
            <a:avLst/>
          </a:prstGeom>
        </p:spPr>
      </p:pic>
      <p:pic>
        <p:nvPicPr>
          <p:cNvPr id="9"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0" name="TextBox 13"/>
          <p:cNvSpPr txBox="1"/>
          <p:nvPr/>
        </p:nvSpPr>
        <p:spPr>
          <a:xfrm>
            <a:off x="142844" y="1571618"/>
            <a:ext cx="121441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b="0" dirty="0" smtClean="0">
                <a:solidFill>
                  <a:srgbClr val="FF0000"/>
                </a:solidFill>
              </a:rPr>
              <a:t>万郡</a:t>
            </a:r>
            <a:r>
              <a:rPr lang="en-US" altLang="zh-CN" sz="1600" b="0" dirty="0" smtClean="0">
                <a:solidFill>
                  <a:srgbClr val="FF0000"/>
                </a:solidFill>
              </a:rPr>
              <a:t>23#</a:t>
            </a:r>
            <a:r>
              <a:rPr lang="zh-CN" altLang="en-US" sz="1600" b="0" dirty="0" smtClean="0">
                <a:solidFill>
                  <a:srgbClr val="FF0000"/>
                </a:solidFill>
              </a:rPr>
              <a:t>楼</a:t>
            </a:r>
            <a:endParaRPr lang="zh-CN" altLang="en-US" sz="1600" b="0" dirty="0">
              <a:solidFill>
                <a:srgbClr val="FF0000"/>
              </a:solidFill>
            </a:endParaRPr>
          </a:p>
        </p:txBody>
      </p:sp>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6" name="五边形 5"/>
          <p:cNvSpPr/>
          <p:nvPr/>
        </p:nvSpPr>
        <p:spPr>
          <a:xfrm>
            <a:off x="-5502" y="642925"/>
            <a:ext cx="1648544" cy="428628"/>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3"/>
          <p:cNvSpPr txBox="1"/>
          <p:nvPr/>
        </p:nvSpPr>
        <p:spPr>
          <a:xfrm>
            <a:off x="357029" y="748855"/>
            <a:ext cx="2397581"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仿真模拟</a:t>
            </a:r>
            <a:endParaRPr lang="zh-CN" altLang="en-US" dirty="0">
              <a:solidFill>
                <a:srgbClr val="FFFFFF"/>
              </a:solidFill>
            </a:endParaRPr>
          </a:p>
        </p:txBody>
      </p:sp>
      <p:pic>
        <p:nvPicPr>
          <p:cNvPr id="13" name="wanjun-23#.mp4">
            <a:hlinkClick r:id="" action="ppaction://media"/>
          </p:cNvPr>
          <p:cNvPicPr>
            <a:picLocks noRot="1" noChangeAspect="1"/>
          </p:cNvPicPr>
          <p:nvPr>
            <a:videoFile r:link="rId1"/>
          </p:nvPr>
        </p:nvPicPr>
        <p:blipFill>
          <a:blip r:embed="rId4"/>
          <a:stretch>
            <a:fillRect/>
          </a:stretch>
        </p:blipFill>
        <p:spPr>
          <a:xfrm>
            <a:off x="1428728" y="571486"/>
            <a:ext cx="7715272" cy="4572014"/>
          </a:xfrm>
          <a:prstGeom prst="rect">
            <a:avLst/>
          </a:prstGeom>
        </p:spPr>
      </p:pic>
      <p:sp>
        <p:nvSpPr>
          <p:cNvPr id="7" name="TextBox 13"/>
          <p:cNvSpPr txBox="1"/>
          <p:nvPr/>
        </p:nvSpPr>
        <p:spPr>
          <a:xfrm>
            <a:off x="142844" y="1571618"/>
            <a:ext cx="1214414" cy="492443"/>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pPr algn="ctr"/>
            <a:r>
              <a:rPr lang="zh-CN" altLang="en-US" sz="1600" b="0" dirty="0" smtClean="0">
                <a:solidFill>
                  <a:srgbClr val="FF0000"/>
                </a:solidFill>
              </a:rPr>
              <a:t>万郡</a:t>
            </a:r>
            <a:r>
              <a:rPr lang="en-US" altLang="zh-CN" sz="1600" b="0" dirty="0" smtClean="0">
                <a:solidFill>
                  <a:srgbClr val="FF0000"/>
                </a:solidFill>
              </a:rPr>
              <a:t>23#</a:t>
            </a:r>
          </a:p>
          <a:p>
            <a:pPr algn="ctr"/>
            <a:r>
              <a:rPr lang="zh-CN" altLang="en-US" sz="1600" b="0" dirty="0" smtClean="0">
                <a:solidFill>
                  <a:srgbClr val="FF0000"/>
                </a:solidFill>
              </a:rPr>
              <a:t>动画模拟</a:t>
            </a:r>
            <a:endParaRPr lang="zh-CN" altLang="en-US" sz="1600" b="0" dirty="0">
              <a:solidFill>
                <a:srgbClr val="FF0000"/>
              </a:solidFill>
            </a:endParaRPr>
          </a:p>
        </p:txBody>
      </p:sp>
      <p:pic>
        <p:nvPicPr>
          <p:cNvPr id="9"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7" name="圆角矩形 17">
            <a:extLst>
              <a:ext uri="{FF2B5EF4-FFF2-40B4-BE49-F238E27FC236}">
                <a16:creationId xmlns="" xmlns:a16="http://schemas.microsoft.com/office/drawing/2014/main" id="{FBA17F01-9215-4969-9847-A2FECB1EBAE4}"/>
              </a:ext>
            </a:extLst>
          </p:cNvPr>
          <p:cNvSpPr/>
          <p:nvPr/>
        </p:nvSpPr>
        <p:spPr>
          <a:xfrm>
            <a:off x="71406" y="642924"/>
            <a:ext cx="9001001" cy="4375458"/>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descr="1.png"/>
          <p:cNvPicPr>
            <a:picLocks noChangeAspect="1"/>
          </p:cNvPicPr>
          <p:nvPr/>
        </p:nvPicPr>
        <p:blipFill>
          <a:blip r:embed="rId3"/>
          <a:stretch>
            <a:fillRect/>
          </a:stretch>
        </p:blipFill>
        <p:spPr>
          <a:xfrm>
            <a:off x="142844" y="1071552"/>
            <a:ext cx="8858312" cy="3857652"/>
          </a:xfrm>
          <a:prstGeom prst="rect">
            <a:avLst/>
          </a:prstGeom>
        </p:spPr>
      </p:pic>
      <p:sp>
        <p:nvSpPr>
          <p:cNvPr id="21" name="TextBox 13"/>
          <p:cNvSpPr txBox="1"/>
          <p:nvPr/>
        </p:nvSpPr>
        <p:spPr>
          <a:xfrm>
            <a:off x="285720" y="857238"/>
            <a:ext cx="2786082"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b="0" dirty="0" smtClean="0">
                <a:solidFill>
                  <a:srgbClr val="FF0000"/>
                </a:solidFill>
              </a:rPr>
              <a:t>智慧工程、智慧工地、智慧工厂</a:t>
            </a:r>
            <a:endParaRPr lang="zh-CN" altLang="en-US" b="0" dirty="0">
              <a:solidFill>
                <a:srgbClr val="FF0000"/>
              </a:solidFill>
            </a:endParaRPr>
          </a:p>
        </p:txBody>
      </p:sp>
      <p:pic>
        <p:nvPicPr>
          <p:cNvPr id="6"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309264812"/>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cstate="print">
            <a:extLst>
              <a:ext uri="{28A0092B-C50C-407E-A947-70E740481C1C}">
                <a14:useLocalDpi xmlns="" xmlns:a14="http://schemas.microsoft.com/office/drawing/2010/main" val="0"/>
              </a:ext>
            </a:extLst>
          </a:blip>
          <a:srcRect r="44563" b="66242"/>
          <a:stretch/>
        </p:blipFill>
        <p:spPr>
          <a:xfrm flipH="1">
            <a:off x="27248" y="2601970"/>
            <a:ext cx="4958118" cy="2531081"/>
          </a:xfrm>
          <a:prstGeom prst="rect">
            <a:avLst/>
          </a:prstGeom>
        </p:spPr>
      </p:pic>
      <p:sp>
        <p:nvSpPr>
          <p:cNvPr id="67" name="下箭头 66"/>
          <p:cNvSpPr/>
          <p:nvPr/>
        </p:nvSpPr>
        <p:spPr>
          <a:xfrm rot="16200000">
            <a:off x="3637891" y="741249"/>
            <a:ext cx="431948" cy="509274"/>
          </a:xfrm>
          <a:prstGeom prst="down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04" tIns="34253" rIns="68504" bIns="34253" rtlCol="0" anchor="ctr"/>
          <a:lstStyle/>
          <a:p>
            <a:pPr algn="ctr"/>
            <a:endParaRPr lang="zh-CN" altLang="en-US"/>
          </a:p>
        </p:txBody>
      </p:sp>
      <p:sp>
        <p:nvSpPr>
          <p:cNvPr id="68" name="TextBox 67"/>
          <p:cNvSpPr txBox="1"/>
          <p:nvPr/>
        </p:nvSpPr>
        <p:spPr>
          <a:xfrm>
            <a:off x="142844" y="571486"/>
            <a:ext cx="2160240" cy="1015580"/>
          </a:xfrm>
          <a:prstGeom prst="rect">
            <a:avLst/>
          </a:prstGeom>
          <a:noFill/>
        </p:spPr>
        <p:txBody>
          <a:bodyPr wrap="square" lIns="91361" tIns="45679" rIns="91361" bIns="45679">
            <a:spAutoFit/>
          </a:bodyPr>
          <a:lstStyle/>
          <a:p>
            <a:pPr algn="r">
              <a:defRPr/>
            </a:pPr>
            <a:r>
              <a:rPr lang="zh-CN" altLang="en-US" sz="3600" b="1" dirty="0">
                <a:solidFill>
                  <a:schemeClr val="tx2"/>
                </a:solidFill>
                <a:latin typeface="微软雅黑" pitchFamily="34" charset="-122"/>
                <a:ea typeface="微软雅黑" pitchFamily="34" charset="-122"/>
              </a:rPr>
              <a:t>目录</a:t>
            </a:r>
            <a:endParaRPr lang="en-US" altLang="zh-CN" sz="3600" b="1" dirty="0">
              <a:solidFill>
                <a:schemeClr val="tx2"/>
              </a:solidFill>
              <a:latin typeface="微软雅黑" pitchFamily="34" charset="-122"/>
              <a:ea typeface="微软雅黑" pitchFamily="34" charset="-122"/>
            </a:endParaRPr>
          </a:p>
          <a:p>
            <a:pPr algn="r">
              <a:defRPr/>
            </a:pPr>
            <a:r>
              <a:rPr lang="en-US" altLang="zh-CN" sz="2400" b="1" dirty="0">
                <a:solidFill>
                  <a:schemeClr val="tx2"/>
                </a:solidFill>
                <a:latin typeface="微软雅黑" pitchFamily="34" charset="-122"/>
                <a:ea typeface="微软雅黑" pitchFamily="34" charset="-122"/>
              </a:rPr>
              <a:t>CONTENTS</a:t>
            </a:r>
            <a:endParaRPr lang="zh-CN" altLang="en-US" sz="2400" b="1" dirty="0">
              <a:solidFill>
                <a:schemeClr val="tx2"/>
              </a:solidFill>
              <a:latin typeface="微软雅黑" pitchFamily="34" charset="-122"/>
              <a:ea typeface="微软雅黑" pitchFamily="34" charset="-122"/>
            </a:endParaRPr>
          </a:p>
        </p:txBody>
      </p:sp>
      <p:grpSp>
        <p:nvGrpSpPr>
          <p:cNvPr id="2" name="组合 32"/>
          <p:cNvGrpSpPr/>
          <p:nvPr/>
        </p:nvGrpSpPr>
        <p:grpSpPr>
          <a:xfrm>
            <a:off x="4464465" y="727473"/>
            <a:ext cx="3429024" cy="428628"/>
            <a:chOff x="4427984" y="1714856"/>
            <a:chExt cx="3715915" cy="503979"/>
          </a:xfrm>
        </p:grpSpPr>
        <p:sp>
          <p:nvSpPr>
            <p:cNvPr id="34" name="圆角矩形 33"/>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 name="组合 47"/>
            <p:cNvGrpSpPr/>
            <p:nvPr/>
          </p:nvGrpSpPr>
          <p:grpSpPr>
            <a:xfrm>
              <a:off x="5000628" y="1714856"/>
              <a:ext cx="3143271" cy="503773"/>
              <a:chOff x="6242727" y="2410178"/>
              <a:chExt cx="3959982" cy="511504"/>
            </a:xfrm>
          </p:grpSpPr>
          <p:sp>
            <p:nvSpPr>
              <p:cNvPr id="42" name="圆角矩形 41"/>
              <p:cNvSpPr/>
              <p:nvPr/>
            </p:nvSpPr>
            <p:spPr>
              <a:xfrm>
                <a:off x="6315199" y="2410178"/>
                <a:ext cx="3839261"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4" name="矩形 43"/>
              <p:cNvSpPr/>
              <p:nvPr/>
            </p:nvSpPr>
            <p:spPr>
              <a:xfrm>
                <a:off x="6242727" y="2443012"/>
                <a:ext cx="3959982" cy="477715"/>
              </a:xfrm>
              <a:prstGeom prst="rect">
                <a:avLst/>
              </a:prstGeom>
            </p:spPr>
            <p:txBody>
              <a:bodyPr wrap="square" lIns="121960" tIns="60980" rIns="121960" bIns="60980">
                <a:spAutoFit/>
              </a:bodyPr>
              <a:lstStyle/>
              <a:p>
                <a:pPr>
                  <a:defRPr/>
                </a:pP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简介</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4" name="组合 55"/>
          <p:cNvGrpSpPr/>
          <p:nvPr/>
        </p:nvGrpSpPr>
        <p:grpSpPr>
          <a:xfrm>
            <a:off x="4500562" y="1214428"/>
            <a:ext cx="3429024" cy="428628"/>
            <a:chOff x="4427984" y="1714856"/>
            <a:chExt cx="3715915" cy="503979"/>
          </a:xfrm>
        </p:grpSpPr>
        <p:sp>
          <p:nvSpPr>
            <p:cNvPr id="57" name="圆角矩形 56"/>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5" name="组合 47"/>
            <p:cNvGrpSpPr/>
            <p:nvPr/>
          </p:nvGrpSpPr>
          <p:grpSpPr>
            <a:xfrm>
              <a:off x="5000628" y="1714856"/>
              <a:ext cx="3143271" cy="503773"/>
              <a:chOff x="6242727" y="2410178"/>
              <a:chExt cx="3959982" cy="511504"/>
            </a:xfrm>
          </p:grpSpPr>
          <p:sp>
            <p:nvSpPr>
              <p:cNvPr id="59" name="圆角矩形 58"/>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0" name="矩形 59"/>
              <p:cNvSpPr/>
              <p:nvPr/>
            </p:nvSpPr>
            <p:spPr>
              <a:xfrm>
                <a:off x="6242727" y="2443012"/>
                <a:ext cx="3959982" cy="477715"/>
              </a:xfrm>
              <a:prstGeom prst="rect">
                <a:avLst/>
              </a:prstGeom>
            </p:spPr>
            <p:txBody>
              <a:bodyPr wrap="square" lIns="121960" tIns="60980" rIns="121960" bIns="60980">
                <a:spAutoFit/>
              </a:bodyPr>
              <a:lstStyle/>
              <a:p>
                <a:pPr>
                  <a:defRPr/>
                </a:pP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我院</a:t>
                </a: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应用情况</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6" name="组合 60"/>
          <p:cNvGrpSpPr/>
          <p:nvPr/>
        </p:nvGrpSpPr>
        <p:grpSpPr>
          <a:xfrm>
            <a:off x="4572000" y="1714495"/>
            <a:ext cx="3571900" cy="428629"/>
            <a:chOff x="4427984" y="1714855"/>
            <a:chExt cx="3870745" cy="503980"/>
          </a:xfrm>
        </p:grpSpPr>
        <p:sp>
          <p:nvSpPr>
            <p:cNvPr id="62" name="圆角矩形 61"/>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7" name="组合 47"/>
            <p:cNvGrpSpPr/>
            <p:nvPr/>
          </p:nvGrpSpPr>
          <p:grpSpPr>
            <a:xfrm>
              <a:off x="5000628" y="1714855"/>
              <a:ext cx="3298101" cy="503773"/>
              <a:chOff x="6242727" y="2410177"/>
              <a:chExt cx="4155041" cy="511504"/>
            </a:xfrm>
          </p:grpSpPr>
          <p:sp>
            <p:nvSpPr>
              <p:cNvPr id="64" name="圆角矩形 63"/>
              <p:cNvSpPr/>
              <p:nvPr/>
            </p:nvSpPr>
            <p:spPr>
              <a:xfrm>
                <a:off x="6315199" y="2410177"/>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5" name="矩形 64"/>
              <p:cNvSpPr/>
              <p:nvPr/>
            </p:nvSpPr>
            <p:spPr>
              <a:xfrm>
                <a:off x="6242727" y="2443012"/>
                <a:ext cx="4155041" cy="477715"/>
              </a:xfrm>
              <a:prstGeom prst="rect">
                <a:avLst/>
              </a:prstGeom>
            </p:spPr>
            <p:txBody>
              <a:bodyPr wrap="square" lIns="121960" tIns="60980" rIns="121960" bIns="60980">
                <a:spAutoFit/>
              </a:bodyPr>
              <a:lstStyle/>
              <a:p>
                <a:pPr>
                  <a:defRPr/>
                </a:pP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方案设计</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8" name="组合 65"/>
          <p:cNvGrpSpPr/>
          <p:nvPr/>
        </p:nvGrpSpPr>
        <p:grpSpPr>
          <a:xfrm>
            <a:off x="4643438" y="2214560"/>
            <a:ext cx="3571900" cy="428628"/>
            <a:chOff x="4427984" y="1714856"/>
            <a:chExt cx="3870745" cy="503979"/>
          </a:xfrm>
        </p:grpSpPr>
        <p:sp>
          <p:nvSpPr>
            <p:cNvPr id="69" name="圆角矩形 68"/>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9" name="组合 47"/>
            <p:cNvGrpSpPr/>
            <p:nvPr/>
          </p:nvGrpSpPr>
          <p:grpSpPr>
            <a:xfrm>
              <a:off x="5000628" y="1714856"/>
              <a:ext cx="3298101" cy="503773"/>
              <a:chOff x="6242727" y="2410178"/>
              <a:chExt cx="4155041" cy="511504"/>
            </a:xfrm>
          </p:grpSpPr>
          <p:sp>
            <p:nvSpPr>
              <p:cNvPr id="71" name="圆角矩形 70"/>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2" name="矩形 71"/>
              <p:cNvSpPr/>
              <p:nvPr/>
            </p:nvSpPr>
            <p:spPr>
              <a:xfrm>
                <a:off x="6242727" y="2443012"/>
                <a:ext cx="4155041" cy="477715"/>
              </a:xfrm>
              <a:prstGeom prst="rect">
                <a:avLst/>
              </a:prstGeom>
            </p:spPr>
            <p:txBody>
              <a:bodyPr wrap="square" lIns="121960" tIns="60980" rIns="121960" bIns="60980">
                <a:spAutoFit/>
              </a:bodyPr>
              <a:lstStyle/>
              <a:p>
                <a:pPr>
                  <a:defRPr/>
                </a:pP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施工图设计</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0" name="组合 72"/>
          <p:cNvGrpSpPr/>
          <p:nvPr/>
        </p:nvGrpSpPr>
        <p:grpSpPr>
          <a:xfrm>
            <a:off x="4714876" y="2714626"/>
            <a:ext cx="3571900" cy="428628"/>
            <a:chOff x="4427984" y="1714856"/>
            <a:chExt cx="3870745" cy="503979"/>
          </a:xfrm>
        </p:grpSpPr>
        <p:sp>
          <p:nvSpPr>
            <p:cNvPr id="74" name="圆角矩形 73"/>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5</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1" name="组合 47"/>
            <p:cNvGrpSpPr/>
            <p:nvPr/>
          </p:nvGrpSpPr>
          <p:grpSpPr>
            <a:xfrm>
              <a:off x="5000628" y="1714856"/>
              <a:ext cx="3298101" cy="503773"/>
              <a:chOff x="6242727" y="2410178"/>
              <a:chExt cx="4155041" cy="511504"/>
            </a:xfrm>
          </p:grpSpPr>
          <p:sp>
            <p:nvSpPr>
              <p:cNvPr id="76" name="圆角矩形 75"/>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7" name="矩形 76"/>
              <p:cNvSpPr/>
              <p:nvPr/>
            </p:nvSpPr>
            <p:spPr>
              <a:xfrm>
                <a:off x="6242727" y="2443012"/>
                <a:ext cx="4155041" cy="477715"/>
              </a:xfrm>
              <a:prstGeom prst="rect">
                <a:avLst/>
              </a:prstGeom>
            </p:spPr>
            <p:txBody>
              <a:bodyPr wrap="square" lIns="121960" tIns="60980" rIns="121960" bIns="60980">
                <a:spAutoFit/>
              </a:bodyPr>
              <a:lstStyle/>
              <a:p>
                <a:pPr>
                  <a:defRPr/>
                </a:pP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钢结构</a:t>
                </a: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深化设计</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2" name="组合 77"/>
          <p:cNvGrpSpPr/>
          <p:nvPr/>
        </p:nvGrpSpPr>
        <p:grpSpPr>
          <a:xfrm>
            <a:off x="4786314" y="3214692"/>
            <a:ext cx="3571900" cy="428628"/>
            <a:chOff x="4427984" y="1714856"/>
            <a:chExt cx="3870745" cy="503979"/>
          </a:xfrm>
        </p:grpSpPr>
        <p:sp>
          <p:nvSpPr>
            <p:cNvPr id="79" name="圆角矩形 78"/>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6</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3" name="组合 47"/>
            <p:cNvGrpSpPr/>
            <p:nvPr/>
          </p:nvGrpSpPr>
          <p:grpSpPr>
            <a:xfrm>
              <a:off x="5000628" y="1714856"/>
              <a:ext cx="3298101" cy="503773"/>
              <a:chOff x="6242727" y="2410178"/>
              <a:chExt cx="4155041" cy="511504"/>
            </a:xfrm>
          </p:grpSpPr>
          <p:sp>
            <p:nvSpPr>
              <p:cNvPr id="81" name="圆角矩形 80"/>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2" name="矩形 81"/>
              <p:cNvSpPr/>
              <p:nvPr/>
            </p:nvSpPr>
            <p:spPr>
              <a:xfrm>
                <a:off x="6242727" y="2443012"/>
                <a:ext cx="4155041" cy="477715"/>
              </a:xfrm>
              <a:prstGeom prst="rect">
                <a:avLst/>
              </a:prstGeom>
            </p:spPr>
            <p:txBody>
              <a:bodyPr wrap="square" lIns="121960" tIns="60980" rIns="121960" bIns="60980">
                <a:spAutoFit/>
              </a:bodyPr>
              <a:lstStyle/>
              <a:p>
                <a:pPr>
                  <a:defRPr/>
                </a:pP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与装配式建筑</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4" name="组合 82"/>
          <p:cNvGrpSpPr/>
          <p:nvPr/>
        </p:nvGrpSpPr>
        <p:grpSpPr>
          <a:xfrm>
            <a:off x="4857752" y="3714758"/>
            <a:ext cx="3571900" cy="428628"/>
            <a:chOff x="4427984" y="1714856"/>
            <a:chExt cx="3870745" cy="503979"/>
          </a:xfrm>
        </p:grpSpPr>
        <p:sp>
          <p:nvSpPr>
            <p:cNvPr id="84" name="圆角矩形 83"/>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7</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5" name="组合 47"/>
            <p:cNvGrpSpPr/>
            <p:nvPr/>
          </p:nvGrpSpPr>
          <p:grpSpPr>
            <a:xfrm>
              <a:off x="5000628" y="1714856"/>
              <a:ext cx="3298101" cy="503773"/>
              <a:chOff x="6242727" y="2410178"/>
              <a:chExt cx="4155041" cy="511504"/>
            </a:xfrm>
          </p:grpSpPr>
          <p:sp>
            <p:nvSpPr>
              <p:cNvPr id="86" name="圆角矩形 85"/>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7" name="矩形 86"/>
              <p:cNvSpPr/>
              <p:nvPr/>
            </p:nvSpPr>
            <p:spPr>
              <a:xfrm>
                <a:off x="6242727" y="2443012"/>
                <a:ext cx="4155041" cy="477715"/>
              </a:xfrm>
              <a:prstGeom prst="rect">
                <a:avLst/>
              </a:prstGeom>
            </p:spPr>
            <p:txBody>
              <a:bodyPr wrap="square" lIns="121960" tIns="60980" rIns="121960" bIns="60980">
                <a:spAutoFit/>
              </a:bodyPr>
              <a:lstStyle/>
              <a:p>
                <a:pPr>
                  <a:defRPr/>
                </a:pP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的发展趋势</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6" name="组合 87"/>
          <p:cNvGrpSpPr/>
          <p:nvPr/>
        </p:nvGrpSpPr>
        <p:grpSpPr>
          <a:xfrm>
            <a:off x="4929190" y="4214824"/>
            <a:ext cx="3571900" cy="428628"/>
            <a:chOff x="4427984" y="1714856"/>
            <a:chExt cx="3870745" cy="503979"/>
          </a:xfrm>
        </p:grpSpPr>
        <p:sp>
          <p:nvSpPr>
            <p:cNvPr id="89" name="圆角矩形 88"/>
            <p:cNvSpPr/>
            <p:nvPr/>
          </p:nvSpPr>
          <p:spPr>
            <a:xfrm>
              <a:off x="4427984" y="1715062"/>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700" dirty="0" smtClean="0">
                  <a:latin typeface="+mj-lt"/>
                  <a:ea typeface="Arial Unicode MS" panose="020B0604020202020204" pitchFamily="34" charset="-122"/>
                  <a:cs typeface="Arial Unicode MS" panose="020B0604020202020204" pitchFamily="34" charset="-122"/>
                </a:rPr>
                <a:t>8</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7" name="组合 47"/>
            <p:cNvGrpSpPr/>
            <p:nvPr/>
          </p:nvGrpSpPr>
          <p:grpSpPr>
            <a:xfrm>
              <a:off x="5000628" y="1714856"/>
              <a:ext cx="3298101" cy="503773"/>
              <a:chOff x="6242727" y="2410178"/>
              <a:chExt cx="4155041" cy="511504"/>
            </a:xfrm>
          </p:grpSpPr>
          <p:sp>
            <p:nvSpPr>
              <p:cNvPr id="91" name="圆角矩形 90"/>
              <p:cNvSpPr/>
              <p:nvPr/>
            </p:nvSpPr>
            <p:spPr>
              <a:xfrm>
                <a:off x="6315199" y="2410178"/>
                <a:ext cx="3887510"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92" name="矩形 91"/>
              <p:cNvSpPr/>
              <p:nvPr/>
            </p:nvSpPr>
            <p:spPr>
              <a:xfrm>
                <a:off x="6242727" y="2443012"/>
                <a:ext cx="4155041" cy="477715"/>
              </a:xfrm>
              <a:prstGeom prst="rect">
                <a:avLst/>
              </a:prstGeom>
            </p:spPr>
            <p:txBody>
              <a:bodyPr wrap="square" lIns="121960" tIns="60980" rIns="121960" bIns="60980">
                <a:spAutoFit/>
              </a:bodyPr>
              <a:lstStyle/>
              <a:p>
                <a:pPr>
                  <a:defRPr/>
                </a:pP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我院</a:t>
                </a:r>
                <a:r>
                  <a:rPr lang="en-US" altLang="zh-CN"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BIM</a:t>
                </a:r>
                <a:r>
                  <a:rPr lang="zh-CN" altLang="en-US"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发展设想</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pic>
        <p:nvPicPr>
          <p:cNvPr id="46"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324664351"/>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7" name="圆角矩形 17">
            <a:extLst>
              <a:ext uri="{FF2B5EF4-FFF2-40B4-BE49-F238E27FC236}">
                <a16:creationId xmlns="" xmlns:a16="http://schemas.microsoft.com/office/drawing/2014/main" id="{FBA17F01-9215-4969-9847-A2FECB1EBAE4}"/>
              </a:ext>
            </a:extLst>
          </p:cNvPr>
          <p:cNvSpPr/>
          <p:nvPr/>
        </p:nvSpPr>
        <p:spPr>
          <a:xfrm>
            <a:off x="71406" y="642924"/>
            <a:ext cx="9001001" cy="4375458"/>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descr="3.png"/>
          <p:cNvPicPr>
            <a:picLocks noChangeAspect="1"/>
          </p:cNvPicPr>
          <p:nvPr/>
        </p:nvPicPr>
        <p:blipFill>
          <a:blip r:embed="rId3"/>
          <a:stretch>
            <a:fillRect/>
          </a:stretch>
        </p:blipFill>
        <p:spPr>
          <a:xfrm>
            <a:off x="142844" y="2214560"/>
            <a:ext cx="5079190" cy="2726926"/>
          </a:xfrm>
          <a:prstGeom prst="rect">
            <a:avLst/>
          </a:prstGeom>
        </p:spPr>
      </p:pic>
      <p:pic>
        <p:nvPicPr>
          <p:cNvPr id="14" name="图片 13" descr="2.png"/>
          <p:cNvPicPr>
            <a:picLocks noChangeAspect="1"/>
          </p:cNvPicPr>
          <p:nvPr/>
        </p:nvPicPr>
        <p:blipFill>
          <a:blip r:embed="rId4"/>
          <a:srcRect r="12798"/>
          <a:stretch>
            <a:fillRect/>
          </a:stretch>
        </p:blipFill>
        <p:spPr>
          <a:xfrm>
            <a:off x="4572000" y="714362"/>
            <a:ext cx="4429156" cy="2683345"/>
          </a:xfrm>
          <a:prstGeom prst="rect">
            <a:avLst/>
          </a:prstGeom>
        </p:spPr>
      </p:pic>
      <p:sp>
        <p:nvSpPr>
          <p:cNvPr id="6" name="矩形 5"/>
          <p:cNvSpPr/>
          <p:nvPr/>
        </p:nvSpPr>
        <p:spPr>
          <a:xfrm>
            <a:off x="714348" y="1000114"/>
            <a:ext cx="2428892" cy="738664"/>
          </a:xfrm>
          <a:prstGeom prst="rect">
            <a:avLst/>
          </a:prstGeom>
        </p:spPr>
        <p:txBody>
          <a:bodyPr wrap="square">
            <a:spAutoFit/>
          </a:bodyPr>
          <a:lstStyle/>
          <a:p>
            <a:pPr>
              <a:lnSpc>
                <a:spcPct val="150000"/>
              </a:lnSpc>
            </a:pPr>
            <a:r>
              <a:rPr lang="zh-CN" altLang="en-US" sz="1400" dirty="0" smtClean="0">
                <a:solidFill>
                  <a:schemeClr val="tx2">
                    <a:lumMod val="75000"/>
                  </a:schemeClr>
                </a:solidFill>
                <a:latin typeface="+mn-ea"/>
              </a:rPr>
              <a:t>通过</a:t>
            </a:r>
            <a:r>
              <a:rPr lang="en-US" altLang="zh-CN" sz="1400" dirty="0" err="1" smtClean="0">
                <a:solidFill>
                  <a:schemeClr val="tx2">
                    <a:lumMod val="75000"/>
                  </a:schemeClr>
                </a:solidFill>
                <a:latin typeface="+mn-ea"/>
              </a:rPr>
              <a:t>Navisworks</a:t>
            </a:r>
            <a:r>
              <a:rPr lang="zh-CN" altLang="en-US" sz="1400" dirty="0" smtClean="0">
                <a:solidFill>
                  <a:schemeClr val="tx2">
                    <a:lumMod val="75000"/>
                  </a:schemeClr>
                </a:solidFill>
                <a:latin typeface="+mn-ea"/>
              </a:rPr>
              <a:t>漫游的方式，发现各专业不协调问题。</a:t>
            </a:r>
            <a:endParaRPr lang="en-US" altLang="zh-CN" sz="1400" dirty="0">
              <a:solidFill>
                <a:schemeClr val="tx2">
                  <a:lumMod val="75000"/>
                </a:schemeClr>
              </a:solidFill>
              <a:latin typeface="+mn-ea"/>
            </a:endParaRPr>
          </a:p>
        </p:txBody>
      </p:sp>
      <p:pic>
        <p:nvPicPr>
          <p:cNvPr id="8"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309264812"/>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方案设计</a:t>
            </a:r>
            <a:endParaRPr lang="zh-CN" altLang="en-US" sz="2000" b="1" dirty="0">
              <a:solidFill>
                <a:schemeClr val="tx1">
                  <a:lumMod val="75000"/>
                  <a:lumOff val="25000"/>
                </a:schemeClr>
              </a:solidFill>
            </a:endParaRPr>
          </a:p>
        </p:txBody>
      </p:sp>
      <p:sp>
        <p:nvSpPr>
          <p:cNvPr id="7" name="圆角矩形 17">
            <a:extLst>
              <a:ext uri="{FF2B5EF4-FFF2-40B4-BE49-F238E27FC236}">
                <a16:creationId xmlns="" xmlns:a16="http://schemas.microsoft.com/office/drawing/2014/main" id="{FBA17F01-9215-4969-9847-A2FECB1EBAE4}"/>
              </a:ext>
            </a:extLst>
          </p:cNvPr>
          <p:cNvSpPr/>
          <p:nvPr/>
        </p:nvSpPr>
        <p:spPr>
          <a:xfrm>
            <a:off x="142999" y="571486"/>
            <a:ext cx="9001001" cy="4375458"/>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H:\BIM成果\中国中建设计集团\海淀\海淀项目-20180120\效果模型20180129\6#浮选破碎车间\10301.bmp"/>
          <p:cNvPicPr>
            <a:picLocks noChangeAspect="1" noChangeArrowheads="1"/>
          </p:cNvPicPr>
          <p:nvPr/>
        </p:nvPicPr>
        <p:blipFill>
          <a:blip r:embed="rId3" cstate="print"/>
          <a:srcRect l="4782" r="15616"/>
          <a:stretch>
            <a:fillRect/>
          </a:stretch>
        </p:blipFill>
        <p:spPr bwMode="auto">
          <a:xfrm>
            <a:off x="2500298" y="1285866"/>
            <a:ext cx="4143404" cy="2928958"/>
          </a:xfrm>
          <a:prstGeom prst="rect">
            <a:avLst/>
          </a:prstGeom>
          <a:noFill/>
        </p:spPr>
      </p:pic>
      <p:pic>
        <p:nvPicPr>
          <p:cNvPr id="1027" name="Picture 3" descr="H:\BIM成果\中国中建设计集团\海淀\海淀项目-20180120\效果模型20180129\6#浮选破碎车间\112.bmp"/>
          <p:cNvPicPr>
            <a:picLocks noChangeAspect="1" noChangeArrowheads="1"/>
          </p:cNvPicPr>
          <p:nvPr/>
        </p:nvPicPr>
        <p:blipFill>
          <a:blip r:embed="rId4" cstate="print"/>
          <a:srcRect l="10336" r="15250"/>
          <a:stretch>
            <a:fillRect/>
          </a:stretch>
        </p:blipFill>
        <p:spPr bwMode="auto">
          <a:xfrm>
            <a:off x="0" y="627063"/>
            <a:ext cx="2571768" cy="1944687"/>
          </a:xfrm>
          <a:prstGeom prst="rect">
            <a:avLst/>
          </a:prstGeom>
          <a:noFill/>
        </p:spPr>
      </p:pic>
      <p:pic>
        <p:nvPicPr>
          <p:cNvPr id="1028" name="Picture 4" descr="H:\BIM成果\中国中建设计集团\海淀\海淀项目-20180120\效果模型20180129\6#浮选破碎车间\113.bmp"/>
          <p:cNvPicPr>
            <a:picLocks noChangeAspect="1" noChangeArrowheads="1"/>
          </p:cNvPicPr>
          <p:nvPr/>
        </p:nvPicPr>
        <p:blipFill>
          <a:blip r:embed="rId5" cstate="print"/>
          <a:srcRect r="25585"/>
          <a:stretch>
            <a:fillRect/>
          </a:stretch>
        </p:blipFill>
        <p:spPr bwMode="auto">
          <a:xfrm>
            <a:off x="0" y="2928940"/>
            <a:ext cx="2571768" cy="1944687"/>
          </a:xfrm>
          <a:prstGeom prst="rect">
            <a:avLst/>
          </a:prstGeom>
          <a:noFill/>
        </p:spPr>
      </p:pic>
      <p:pic>
        <p:nvPicPr>
          <p:cNvPr id="1030" name="Picture 6" descr="H:\BIM成果\中国中建设计集团\海淀\海淀项目-20180120\效果模型20180129\6#浮选破碎车间\114.bmp"/>
          <p:cNvPicPr>
            <a:picLocks noChangeAspect="1" noChangeArrowheads="1"/>
          </p:cNvPicPr>
          <p:nvPr/>
        </p:nvPicPr>
        <p:blipFill>
          <a:blip r:embed="rId6" cstate="print"/>
          <a:srcRect l="25586"/>
          <a:stretch>
            <a:fillRect/>
          </a:stretch>
        </p:blipFill>
        <p:spPr bwMode="auto">
          <a:xfrm>
            <a:off x="6572264" y="642924"/>
            <a:ext cx="2571736" cy="1944687"/>
          </a:xfrm>
          <a:prstGeom prst="rect">
            <a:avLst/>
          </a:prstGeom>
          <a:noFill/>
        </p:spPr>
      </p:pic>
      <p:pic>
        <p:nvPicPr>
          <p:cNvPr id="1031" name="Picture 7" descr="H:\BIM成果\中国中建设计集团\海淀\海淀项目-20180120\效果模型20180129\6#浮选破碎车间\115.bmp"/>
          <p:cNvPicPr>
            <a:picLocks noChangeAspect="1" noChangeArrowheads="1"/>
          </p:cNvPicPr>
          <p:nvPr/>
        </p:nvPicPr>
        <p:blipFill>
          <a:blip r:embed="rId7" cstate="print"/>
          <a:srcRect l="10335" r="15251"/>
          <a:stretch>
            <a:fillRect/>
          </a:stretch>
        </p:blipFill>
        <p:spPr bwMode="auto">
          <a:xfrm>
            <a:off x="6572264" y="2857502"/>
            <a:ext cx="2571736" cy="1944687"/>
          </a:xfrm>
          <a:prstGeom prst="rect">
            <a:avLst/>
          </a:prstGeom>
          <a:noFill/>
        </p:spPr>
      </p:pic>
      <p:sp>
        <p:nvSpPr>
          <p:cNvPr id="12" name="TextBox 13"/>
          <p:cNvSpPr txBox="1"/>
          <p:nvPr/>
        </p:nvSpPr>
        <p:spPr>
          <a:xfrm>
            <a:off x="2928926" y="4500576"/>
            <a:ext cx="3357586" cy="27699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800" dirty="0" smtClean="0">
                <a:solidFill>
                  <a:srgbClr val="FF0000"/>
                </a:solidFill>
              </a:rPr>
              <a:t>浮选破碎车间工艺设备</a:t>
            </a:r>
            <a:r>
              <a:rPr lang="en-US" altLang="zh-CN" sz="1800" dirty="0" smtClean="0">
                <a:solidFill>
                  <a:srgbClr val="FF0000"/>
                </a:solidFill>
              </a:rPr>
              <a:t>-BIM</a:t>
            </a:r>
            <a:r>
              <a:rPr lang="zh-CN" altLang="en-US" sz="1800" dirty="0" smtClean="0">
                <a:solidFill>
                  <a:srgbClr val="FF0000"/>
                </a:solidFill>
              </a:rPr>
              <a:t>展示</a:t>
            </a:r>
            <a:endParaRPr lang="zh-CN" altLang="en-US" sz="1800" dirty="0">
              <a:solidFill>
                <a:srgbClr val="FF0000"/>
              </a:solidFill>
            </a:endParaRPr>
          </a:p>
        </p:txBody>
      </p:sp>
      <p:pic>
        <p:nvPicPr>
          <p:cNvPr id="10" name="Picture 1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309264812"/>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2" name="Picture 4">
            <a:extLst>
              <a:ext uri="{FF2B5EF4-FFF2-40B4-BE49-F238E27FC236}">
                <a16:creationId xmlns="" xmlns:a16="http://schemas.microsoft.com/office/drawing/2014/main" id="{12B7D368-6367-4460-A530-C4BB1623101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80" r="16430"/>
          <a:stretch/>
        </p:blipFill>
        <p:spPr bwMode="auto">
          <a:xfrm>
            <a:off x="1907704" y="1779662"/>
            <a:ext cx="1656999" cy="13795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46"/>
          <p:cNvSpPr txBox="1"/>
          <p:nvPr/>
        </p:nvSpPr>
        <p:spPr>
          <a:xfrm>
            <a:off x="4101420" y="1971824"/>
            <a:ext cx="4828298" cy="781290"/>
          </a:xfrm>
          <a:prstGeom prst="rect">
            <a:avLst/>
          </a:prstGeom>
          <a:noFill/>
        </p:spPr>
        <p:txBody>
          <a:bodyPr wrap="none" lIns="0" tIns="0" rIns="0" bIns="0" anchor="ctr" anchorCtr="0">
            <a:normAutofit/>
          </a:bodyPr>
          <a:lstStyle/>
          <a:p>
            <a:r>
              <a:rPr lang="en-US" altLang="zh-CN" sz="4000" b="1" dirty="0" smtClean="0">
                <a:solidFill>
                  <a:schemeClr val="tx1">
                    <a:lumMod val="85000"/>
                    <a:lumOff val="15000"/>
                  </a:schemeClr>
                </a:solidFill>
                <a:latin typeface="+mn-lt"/>
                <a:ea typeface="+mn-ea"/>
                <a:cs typeface="+mn-ea"/>
                <a:sym typeface="+mn-lt"/>
              </a:rPr>
              <a:t>BIM</a:t>
            </a:r>
            <a:r>
              <a:rPr lang="zh-CN" altLang="en-US" sz="4000" b="1" dirty="0" smtClean="0">
                <a:solidFill>
                  <a:schemeClr val="tx1">
                    <a:lumMod val="85000"/>
                    <a:lumOff val="15000"/>
                  </a:schemeClr>
                </a:solidFill>
                <a:latin typeface="+mn-lt"/>
                <a:ea typeface="+mn-ea"/>
                <a:cs typeface="+mn-ea"/>
                <a:sym typeface="+mn-lt"/>
              </a:rPr>
              <a:t>施工图设计</a:t>
            </a:r>
            <a:endParaRPr lang="zh-CN" altLang="en-US" sz="4000" b="1" dirty="0">
              <a:solidFill>
                <a:schemeClr val="tx1">
                  <a:lumMod val="85000"/>
                  <a:lumOff val="15000"/>
                </a:schemeClr>
              </a:solidFill>
              <a:latin typeface="+mn-lt"/>
              <a:ea typeface="+mn-ea"/>
              <a:cs typeface="+mn-ea"/>
              <a:sym typeface="+mn-lt"/>
            </a:endParaRPr>
          </a:p>
        </p:txBody>
      </p:sp>
      <p:sp>
        <p:nvSpPr>
          <p:cNvPr id="14" name="矩形 13"/>
          <p:cNvSpPr/>
          <p:nvPr/>
        </p:nvSpPr>
        <p:spPr>
          <a:xfrm>
            <a:off x="3045240" y="2807291"/>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058439" y="2820065"/>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04</a:t>
            </a:r>
            <a:endParaRPr lang="zh-CN" altLang="en-US" sz="5400" spc="300" dirty="0">
              <a:solidFill>
                <a:schemeClr val="bg1"/>
              </a:solidFill>
              <a:latin typeface="Agency FB" panose="020B0503020202020204" pitchFamily="34" charset="0"/>
              <a:cs typeface="+mn-ea"/>
              <a:sym typeface="+mn-lt"/>
            </a:endParaRPr>
          </a:p>
        </p:txBody>
      </p:sp>
      <p:sp>
        <p:nvSpPr>
          <p:cNvPr id="16" name="TextBox 47"/>
          <p:cNvSpPr txBox="1"/>
          <p:nvPr/>
        </p:nvSpPr>
        <p:spPr>
          <a:xfrm>
            <a:off x="4429124" y="2928940"/>
            <a:ext cx="3786214" cy="642942"/>
          </a:xfrm>
          <a:prstGeom prst="rect">
            <a:avLst/>
          </a:prstGeom>
          <a:noFill/>
        </p:spPr>
        <p:txBody>
          <a:bodyPr wrap="square" lIns="0" tIns="0" rIns="0" bIns="0" anchor="t" anchorCtr="0">
            <a:noAutofit/>
          </a:bodyPr>
          <a:lstStyle/>
          <a:p>
            <a:pPr>
              <a:lnSpc>
                <a:spcPct val="120000"/>
              </a:lnSpc>
            </a:pPr>
            <a:r>
              <a:rPr lang="zh-CN" altLang="en-US" sz="900" dirty="0" smtClean="0">
                <a:solidFill>
                  <a:sysClr val="windowText" lastClr="000000"/>
                </a:solidFill>
                <a:latin typeface="+mn-lt"/>
                <a:ea typeface="+mn-ea"/>
                <a:cs typeface="+mn-ea"/>
                <a:sym typeface="+mn-lt"/>
              </a:rPr>
              <a:t>协同设计    简化沟通    碰撞检查    管线综合    净空分析  </a:t>
            </a:r>
            <a:endParaRPr lang="en-US" altLang="zh-CN" sz="900" dirty="0" smtClean="0">
              <a:solidFill>
                <a:sysClr val="windowText" lastClr="000000"/>
              </a:solidFill>
              <a:latin typeface="+mn-lt"/>
              <a:ea typeface="+mn-ea"/>
              <a:cs typeface="+mn-ea"/>
              <a:sym typeface="+mn-lt"/>
            </a:endParaRPr>
          </a:p>
          <a:p>
            <a:pPr>
              <a:lnSpc>
                <a:spcPct val="120000"/>
              </a:lnSpc>
            </a:pPr>
            <a:r>
              <a:rPr lang="zh-CN" altLang="en-US" sz="900" dirty="0" smtClean="0">
                <a:solidFill>
                  <a:sysClr val="windowText" lastClr="000000"/>
                </a:solidFill>
                <a:cs typeface="+mn-ea"/>
                <a:sym typeface="+mn-lt"/>
              </a:rPr>
              <a:t>解放对图   工程量统计</a:t>
            </a:r>
            <a:r>
              <a:rPr lang="zh-CN" altLang="en-US" sz="900" dirty="0">
                <a:solidFill>
                  <a:sysClr val="windowText" lastClr="000000"/>
                </a:solidFill>
                <a:cs typeface="+mn-ea"/>
                <a:sym typeface="+mn-lt"/>
              </a:rPr>
              <a:t> </a:t>
            </a:r>
            <a:r>
              <a:rPr lang="zh-CN" altLang="en-US" sz="900" dirty="0" smtClean="0">
                <a:solidFill>
                  <a:sysClr val="windowText" lastClr="000000"/>
                </a:solidFill>
                <a:cs typeface="+mn-ea"/>
                <a:sym typeface="+mn-lt"/>
              </a:rPr>
              <a:t>  </a:t>
            </a:r>
            <a:r>
              <a:rPr lang="en-US" altLang="zh-CN" sz="900" dirty="0" smtClean="0">
                <a:solidFill>
                  <a:sysClr val="windowText" lastClr="000000"/>
                </a:solidFill>
                <a:cs typeface="+mn-ea"/>
                <a:sym typeface="+mn-lt"/>
              </a:rPr>
              <a:t>BIM</a:t>
            </a:r>
            <a:r>
              <a:rPr lang="zh-CN" altLang="en-US" sz="900" dirty="0" smtClean="0">
                <a:solidFill>
                  <a:sysClr val="windowText" lastClr="000000"/>
                </a:solidFill>
                <a:cs typeface="+mn-ea"/>
                <a:sym typeface="+mn-lt"/>
              </a:rPr>
              <a:t>出图      模型、图纸审查   </a:t>
            </a:r>
            <a:endParaRPr lang="en-US" altLang="zh-CN" sz="900" dirty="0" smtClean="0">
              <a:solidFill>
                <a:sysClr val="windowText" lastClr="000000"/>
              </a:solidFill>
              <a:cs typeface="+mn-ea"/>
              <a:sym typeface="+mn-lt"/>
            </a:endParaRPr>
          </a:p>
        </p:txBody>
      </p:sp>
      <p:cxnSp>
        <p:nvCxnSpPr>
          <p:cNvPr id="17" name="直接连接符 16">
            <a:extLst>
              <a:ext uri="{FF2B5EF4-FFF2-40B4-BE49-F238E27FC236}">
                <a16:creationId xmlns="" xmlns:a16="http://schemas.microsoft.com/office/drawing/2014/main" id="{A065C97F-BEC9-48E0-A366-E672C77589BF}"/>
              </a:ext>
            </a:extLst>
          </p:cNvPr>
          <p:cNvCxnSpPr/>
          <p:nvPr/>
        </p:nvCxnSpPr>
        <p:spPr>
          <a:xfrm>
            <a:off x="4143372" y="2784476"/>
            <a:ext cx="4429156"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5502" y="627534"/>
            <a:ext cx="6363454" cy="3816424"/>
            <a:chOff x="-5502" y="626040"/>
            <a:chExt cx="3091465"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138514" y="626040"/>
              <a:ext cx="2947449"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5502" y="926723"/>
              <a:ext cx="1249405"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协同设计</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3" name="矩形 12">
            <a:extLst>
              <a:ext uri="{FF2B5EF4-FFF2-40B4-BE49-F238E27FC236}">
                <a16:creationId xmlns="" xmlns:a16="http://schemas.microsoft.com/office/drawing/2014/main" id="{7D40AB77-9DCA-449A-A63F-5116A4C3F9F6}"/>
              </a:ext>
            </a:extLst>
          </p:cNvPr>
          <p:cNvSpPr/>
          <p:nvPr/>
        </p:nvSpPr>
        <p:spPr>
          <a:xfrm>
            <a:off x="500034" y="1500180"/>
            <a:ext cx="5439548" cy="2922018"/>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a:t>
            </a:r>
            <a:r>
              <a:rPr lang="en-US" altLang="zh-CN" sz="1400" dirty="0">
                <a:latin typeface="楷体" panose="02010609060101010101" pitchFamily="49" charset="-122"/>
                <a:ea typeface="楷体" panose="02010609060101010101" pitchFamily="49" charset="-122"/>
              </a:rPr>
              <a:t>BIM</a:t>
            </a:r>
            <a:r>
              <a:rPr lang="zh-CN" altLang="en-US" sz="1400" dirty="0">
                <a:latin typeface="楷体" panose="02010609060101010101" pitchFamily="49" charset="-122"/>
                <a:ea typeface="楷体" panose="02010609060101010101" pitchFamily="49" charset="-122"/>
              </a:rPr>
              <a:t>设计平台使三维设计协同成为可能，工作方式由传统的抽象二维图形过渡到具体的三维空间，对应目前的审核体质，二维图形只是三维模型的副产品，可轻松的从模型中得到，而模型的联动性对于设计修改来说极其便捷。</a:t>
            </a:r>
            <a:endParaRPr lang="en-US" altLang="zh-CN" sz="1400" dirty="0">
              <a:latin typeface="楷体" panose="02010609060101010101" pitchFamily="49" charset="-122"/>
              <a:ea typeface="楷体" panose="02010609060101010101" pitchFamily="49" charset="-122"/>
            </a:endParaRPr>
          </a:p>
          <a:p>
            <a:pPr>
              <a:lnSpc>
                <a:spcPct val="150000"/>
              </a:lnSpc>
            </a:pPr>
            <a:r>
              <a:rPr lang="en-US" sz="1400" dirty="0">
                <a:latin typeface="楷体" panose="02010609060101010101" pitchFamily="49" charset="-122"/>
                <a:ea typeface="楷体" panose="02010609060101010101" pitchFamily="49" charset="-122"/>
              </a:rPr>
              <a:t>    BIM</a:t>
            </a:r>
            <a:r>
              <a:rPr lang="zh-CN" altLang="en-US" sz="1400" dirty="0">
                <a:latin typeface="楷体" panose="02010609060101010101" pitchFamily="49" charset="-122"/>
                <a:ea typeface="楷体" panose="02010609060101010101" pitchFamily="49" charset="-122"/>
              </a:rPr>
              <a:t>使建筑、结构、给排水、暖通、电气等各个专业基于同一模型进行工作，各专业设计自己的模型，其他专业不需要等待提资，就可以立刻看到其他人的修改，并能直观的看到设计中的问题，及时沟通解决，从而在真正意义上实现三维集成协同设计。</a:t>
            </a:r>
            <a:r>
              <a:rPr lang="en-US" sz="1200" dirty="0"/>
              <a:t/>
            </a:r>
            <a:br>
              <a:rPr lang="en-US" sz="1200" dirty="0"/>
            </a:br>
            <a:endParaRPr lang="en-US" altLang="zh-CN" sz="1200" dirty="0">
              <a:solidFill>
                <a:schemeClr val="tx2">
                  <a:lumMod val="75000"/>
                </a:schemeClr>
              </a:solidFill>
              <a:latin typeface="+mn-ea"/>
            </a:endParaRPr>
          </a:p>
        </p:txBody>
      </p:sp>
      <p:pic>
        <p:nvPicPr>
          <p:cNvPr id="12"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3529318"/>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12659" y="627534"/>
            <a:ext cx="9049155" cy="4457668"/>
            <a:chOff x="74331" y="626040"/>
            <a:chExt cx="3011632"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138514" y="626040"/>
              <a:ext cx="2947449"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4331" y="926723"/>
              <a:ext cx="1002758"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73634" y="1038249"/>
              <a:ext cx="855905"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协同</a:t>
              </a:r>
              <a:r>
                <a:rPr lang="zh-CN" altLang="en-US" dirty="0" smtClean="0">
                  <a:solidFill>
                    <a:srgbClr val="FFFFFF"/>
                  </a:solidFill>
                </a:rPr>
                <a:t>设计</a:t>
              </a:r>
              <a:r>
                <a:rPr lang="en-US" altLang="zh-CN" dirty="0" smtClean="0">
                  <a:solidFill>
                    <a:srgbClr val="FFFFFF"/>
                  </a:solidFill>
                </a:rPr>
                <a:t>--</a:t>
              </a:r>
              <a:r>
                <a:rPr lang="zh-CN" altLang="en-US" dirty="0" smtClean="0">
                  <a:solidFill>
                    <a:srgbClr val="FFFFFF"/>
                  </a:solidFill>
                </a:rPr>
                <a:t>规范各专业画图标准</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8" name="Picture 2">
            <a:extLst>
              <a:ext uri="{FF2B5EF4-FFF2-40B4-BE49-F238E27FC236}">
                <a16:creationId xmlns="" xmlns:a16="http://schemas.microsoft.com/office/drawing/2014/main" id="{8BFC0940-D4CB-4F31-B725-C9C2881C0052}"/>
              </a:ext>
            </a:extLst>
          </p:cNvPr>
          <p:cNvPicPr>
            <a:picLocks noChangeAspect="1" noChangeArrowheads="1"/>
          </p:cNvPicPr>
          <p:nvPr/>
        </p:nvPicPr>
        <p:blipFill>
          <a:blip r:embed="rId3"/>
          <a:stretch>
            <a:fillRect/>
          </a:stretch>
        </p:blipFill>
        <p:spPr bwMode="auto">
          <a:xfrm rot="20974956">
            <a:off x="1640028" y="1395421"/>
            <a:ext cx="2520069" cy="3349794"/>
          </a:xfrm>
          <a:prstGeom prst="rect">
            <a:avLst/>
          </a:prstGeom>
          <a:ln>
            <a:noFill/>
          </a:ln>
          <a:effectLst>
            <a:outerShdw blurRad="292100" dist="139700" dir="2700000" algn="tl" rotWithShape="0">
              <a:srgbClr val="333333">
                <a:alpha val="65000"/>
              </a:srgbClr>
            </a:outerShdw>
          </a:effectLst>
        </p:spPr>
      </p:pic>
      <p:pic>
        <p:nvPicPr>
          <p:cNvPr id="19" name="Picture 4">
            <a:extLst>
              <a:ext uri="{FF2B5EF4-FFF2-40B4-BE49-F238E27FC236}">
                <a16:creationId xmlns="" xmlns:a16="http://schemas.microsoft.com/office/drawing/2014/main" id="{D2AA263F-231F-49A1-99AF-4F42FEFB393D}"/>
              </a:ext>
            </a:extLst>
          </p:cNvPr>
          <p:cNvPicPr>
            <a:picLocks noChangeAspect="1" noChangeArrowheads="1"/>
          </p:cNvPicPr>
          <p:nvPr/>
        </p:nvPicPr>
        <p:blipFill>
          <a:blip r:embed="rId4" cstate="print"/>
          <a:srcRect l="814"/>
          <a:stretch>
            <a:fillRect/>
          </a:stretch>
        </p:blipFill>
        <p:spPr bwMode="auto">
          <a:xfrm rot="318604">
            <a:off x="2999754" y="1560207"/>
            <a:ext cx="2627206" cy="3132380"/>
          </a:xfrm>
          <a:prstGeom prst="rect">
            <a:avLst/>
          </a:prstGeom>
          <a:ln>
            <a:noFill/>
          </a:ln>
          <a:effectLst>
            <a:outerShdw blurRad="292100" dist="139700" dir="2700000" algn="tl" rotWithShape="0">
              <a:srgbClr val="333333">
                <a:alpha val="65000"/>
              </a:srgbClr>
            </a:outerShdw>
          </a:effectLst>
        </p:spPr>
      </p:pic>
      <p:pic>
        <p:nvPicPr>
          <p:cNvPr id="20" name="Picture 3">
            <a:extLst>
              <a:ext uri="{FF2B5EF4-FFF2-40B4-BE49-F238E27FC236}">
                <a16:creationId xmlns="" xmlns:a16="http://schemas.microsoft.com/office/drawing/2014/main" id="{CE701E1A-8523-4E19-8771-BEF4F313834F}"/>
              </a:ext>
            </a:extLst>
          </p:cNvPr>
          <p:cNvPicPr>
            <a:picLocks noChangeAspect="1" noChangeArrowheads="1"/>
          </p:cNvPicPr>
          <p:nvPr/>
        </p:nvPicPr>
        <p:blipFill>
          <a:blip r:embed="rId5" cstate="print"/>
          <a:srcRect/>
          <a:stretch>
            <a:fillRect/>
          </a:stretch>
        </p:blipFill>
        <p:spPr bwMode="auto">
          <a:xfrm rot="21123557">
            <a:off x="4749467" y="819213"/>
            <a:ext cx="2677037" cy="3235268"/>
          </a:xfrm>
          <a:prstGeom prst="rect">
            <a:avLst/>
          </a:prstGeom>
          <a:ln>
            <a:noFill/>
          </a:ln>
          <a:effectLst>
            <a:outerShdw blurRad="292100" dist="139700" dir="2700000" algn="tl" rotWithShape="0">
              <a:srgbClr val="333333">
                <a:alpha val="65000"/>
              </a:srgbClr>
            </a:outerShdw>
          </a:effectLst>
        </p:spPr>
      </p:pic>
      <p:pic>
        <p:nvPicPr>
          <p:cNvPr id="21" name="Picture 6">
            <a:extLst>
              <a:ext uri="{FF2B5EF4-FFF2-40B4-BE49-F238E27FC236}">
                <a16:creationId xmlns="" xmlns:a16="http://schemas.microsoft.com/office/drawing/2014/main" id="{BAD07D95-0C98-4A9B-A2AF-91F8DF9000AD}"/>
              </a:ext>
            </a:extLst>
          </p:cNvPr>
          <p:cNvPicPr>
            <a:picLocks noChangeAspect="1" noChangeArrowheads="1"/>
          </p:cNvPicPr>
          <p:nvPr/>
        </p:nvPicPr>
        <p:blipFill>
          <a:blip r:embed="rId6" cstate="print"/>
          <a:srcRect/>
          <a:stretch>
            <a:fillRect/>
          </a:stretch>
        </p:blipFill>
        <p:spPr bwMode="auto">
          <a:xfrm rot="355546">
            <a:off x="5168983" y="2700256"/>
            <a:ext cx="3323470" cy="2007441"/>
          </a:xfrm>
          <a:prstGeom prst="rect">
            <a:avLst/>
          </a:prstGeom>
          <a:ln>
            <a:noFill/>
          </a:ln>
          <a:effectLst>
            <a:outerShdw blurRad="292100" dist="139700" dir="2700000" algn="tl" rotWithShape="0">
              <a:srgbClr val="333333">
                <a:alpha val="65000"/>
              </a:srgbClr>
            </a:outerShdw>
          </a:effectLst>
        </p:spPr>
      </p:pic>
      <p:pic>
        <p:nvPicPr>
          <p:cNvPr id="22" name="Picture 5">
            <a:extLst>
              <a:ext uri="{FF2B5EF4-FFF2-40B4-BE49-F238E27FC236}">
                <a16:creationId xmlns="" xmlns:a16="http://schemas.microsoft.com/office/drawing/2014/main" id="{D3491819-759B-4CF5-B832-0FA69704EB90}"/>
              </a:ext>
            </a:extLst>
          </p:cNvPr>
          <p:cNvPicPr>
            <a:picLocks noChangeAspect="1" noChangeArrowheads="1"/>
          </p:cNvPicPr>
          <p:nvPr/>
        </p:nvPicPr>
        <p:blipFill>
          <a:blip r:embed="rId7" cstate="print"/>
          <a:srcRect/>
          <a:stretch>
            <a:fillRect/>
          </a:stretch>
        </p:blipFill>
        <p:spPr bwMode="auto">
          <a:xfrm rot="655078">
            <a:off x="7346360" y="1681524"/>
            <a:ext cx="1156766" cy="107502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3382128312"/>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childTnLst>
                          </p:cTn>
                        </p:par>
                        <p:par>
                          <p:cTn id="25" fill="hold">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90"/>
                                          </p:val>
                                        </p:tav>
                                        <p:tav tm="100000">
                                          <p:val>
                                            <p:fltVal val="0"/>
                                          </p:val>
                                        </p:tav>
                                      </p:tavLst>
                                    </p:anim>
                                    <p:animEffect transition="in" filter="fade">
                                      <p:cBhvr>
                                        <p:cTn id="31" dur="1000"/>
                                        <p:tgtEl>
                                          <p:spTgt spid="21"/>
                                        </p:tgtEl>
                                      </p:cBhvr>
                                    </p:animEffect>
                                  </p:childTnLst>
                                </p:cTn>
                              </p:par>
                            </p:childTnLst>
                          </p:cTn>
                        </p:par>
                        <p:par>
                          <p:cTn id="32" fill="hold">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0" y="685832"/>
            <a:ext cx="9143999" cy="4457668"/>
            <a:chOff x="-5502" y="626040"/>
            <a:chExt cx="304319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246" y="626040"/>
              <a:ext cx="2947449"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5502" y="877371"/>
              <a:ext cx="1110978"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60913" y="991628"/>
              <a:ext cx="2412513" cy="34457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协同</a:t>
              </a:r>
              <a:r>
                <a:rPr lang="zh-CN" altLang="en-US" dirty="0" smtClean="0">
                  <a:solidFill>
                    <a:srgbClr val="FFFFFF"/>
                  </a:solidFill>
                </a:rPr>
                <a:t>设计</a:t>
              </a:r>
              <a:r>
                <a:rPr lang="en-US" altLang="zh-CN" dirty="0" smtClean="0">
                  <a:solidFill>
                    <a:srgbClr val="FFFFFF"/>
                  </a:solidFill>
                </a:rPr>
                <a:t>--</a:t>
              </a:r>
              <a:r>
                <a:rPr lang="zh-CN" altLang="en-US" dirty="0" smtClean="0">
                  <a:solidFill>
                    <a:srgbClr val="FFFFFF"/>
                  </a:solidFill>
                </a:rPr>
                <a:t>规范各专业画图样板</a:t>
              </a:r>
            </a:p>
            <a:p>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142844" y="1071552"/>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3" name="Picture 2">
            <a:extLst>
              <a:ext uri="{FF2B5EF4-FFF2-40B4-BE49-F238E27FC236}">
                <a16:creationId xmlns="" xmlns:a16="http://schemas.microsoft.com/office/drawing/2014/main" id="{323792EA-4182-462D-952E-BFACA200AAD4}"/>
              </a:ext>
            </a:extLst>
          </p:cNvPr>
          <p:cNvPicPr>
            <a:picLocks noChangeAspect="1" noChangeArrowheads="1"/>
          </p:cNvPicPr>
          <p:nvPr/>
        </p:nvPicPr>
        <p:blipFill>
          <a:blip r:embed="rId3" cstate="print"/>
          <a:srcRect/>
          <a:stretch>
            <a:fillRect/>
          </a:stretch>
        </p:blipFill>
        <p:spPr bwMode="auto">
          <a:xfrm>
            <a:off x="1500166" y="1664150"/>
            <a:ext cx="1507837" cy="3112409"/>
          </a:xfrm>
          <a:prstGeom prst="rect">
            <a:avLst/>
          </a:prstGeom>
          <a:noFill/>
          <a:ln w="9525">
            <a:noFill/>
            <a:miter lim="800000"/>
            <a:headEnd/>
            <a:tailEnd/>
          </a:ln>
          <a:effectLst/>
        </p:spPr>
      </p:pic>
      <p:pic>
        <p:nvPicPr>
          <p:cNvPr id="14" name="Picture 5">
            <a:extLst>
              <a:ext uri="{FF2B5EF4-FFF2-40B4-BE49-F238E27FC236}">
                <a16:creationId xmlns="" xmlns:a16="http://schemas.microsoft.com/office/drawing/2014/main" id="{56244194-B7DC-440B-9371-8523557CBD12}"/>
              </a:ext>
            </a:extLst>
          </p:cNvPr>
          <p:cNvPicPr>
            <a:picLocks noChangeAspect="1" noChangeArrowheads="1"/>
          </p:cNvPicPr>
          <p:nvPr/>
        </p:nvPicPr>
        <p:blipFill>
          <a:blip r:embed="rId4" cstate="print"/>
          <a:srcRect/>
          <a:stretch>
            <a:fillRect/>
          </a:stretch>
        </p:blipFill>
        <p:spPr bwMode="auto">
          <a:xfrm>
            <a:off x="3386495" y="1664151"/>
            <a:ext cx="1548608" cy="3112409"/>
          </a:xfrm>
          <a:prstGeom prst="rect">
            <a:avLst/>
          </a:prstGeom>
          <a:noFill/>
          <a:ln w="9525">
            <a:noFill/>
            <a:miter lim="800000"/>
            <a:headEnd/>
            <a:tailEnd/>
          </a:ln>
          <a:effectLst/>
        </p:spPr>
      </p:pic>
      <p:pic>
        <p:nvPicPr>
          <p:cNvPr id="15" name="Picture 7" descr="C:\Users\ADMINI~1.ABK\AppData\Local\Temp\SNAGHTML6428b6.PNG">
            <a:extLst>
              <a:ext uri="{FF2B5EF4-FFF2-40B4-BE49-F238E27FC236}">
                <a16:creationId xmlns="" xmlns:a16="http://schemas.microsoft.com/office/drawing/2014/main" id="{BD9F4277-AC8C-4EF1-A85C-7A44CE5E3E40}"/>
              </a:ext>
            </a:extLst>
          </p:cNvPr>
          <p:cNvPicPr>
            <a:picLocks noChangeAspect="1" noChangeArrowheads="1"/>
          </p:cNvPicPr>
          <p:nvPr/>
        </p:nvPicPr>
        <p:blipFill>
          <a:blip r:embed="rId5" cstate="print"/>
          <a:srcRect/>
          <a:stretch>
            <a:fillRect/>
          </a:stretch>
        </p:blipFill>
        <p:spPr bwMode="auto">
          <a:xfrm>
            <a:off x="5602265" y="1664150"/>
            <a:ext cx="2170258" cy="1291348"/>
          </a:xfrm>
          <a:prstGeom prst="rect">
            <a:avLst/>
          </a:prstGeom>
          <a:noFill/>
        </p:spPr>
      </p:pic>
      <p:pic>
        <p:nvPicPr>
          <p:cNvPr id="16" name="Picture 10">
            <a:extLst>
              <a:ext uri="{FF2B5EF4-FFF2-40B4-BE49-F238E27FC236}">
                <a16:creationId xmlns="" xmlns:a16="http://schemas.microsoft.com/office/drawing/2014/main" id="{C2D9C769-9842-4D8F-9C71-8510B744BE30}"/>
              </a:ext>
            </a:extLst>
          </p:cNvPr>
          <p:cNvPicPr>
            <a:picLocks noChangeAspect="1" noChangeArrowheads="1"/>
          </p:cNvPicPr>
          <p:nvPr/>
        </p:nvPicPr>
        <p:blipFill>
          <a:blip r:embed="rId6" cstate="print"/>
          <a:srcRect/>
          <a:stretch>
            <a:fillRect/>
          </a:stretch>
        </p:blipFill>
        <p:spPr bwMode="auto">
          <a:xfrm>
            <a:off x="5607453" y="2936934"/>
            <a:ext cx="2159883" cy="1839625"/>
          </a:xfrm>
          <a:prstGeom prst="rect">
            <a:avLst/>
          </a:prstGeom>
          <a:noFill/>
          <a:ln w="9525">
            <a:noFill/>
            <a:miter lim="800000"/>
            <a:headEnd/>
            <a:tailEnd/>
          </a:ln>
          <a:effectLst/>
        </p:spPr>
      </p:pic>
      <p:pic>
        <p:nvPicPr>
          <p:cNvPr id="12"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3142896431"/>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800" decel="100000"/>
                                        <p:tgtEl>
                                          <p:spTgt spid="14"/>
                                        </p:tgtEl>
                                      </p:cBhvr>
                                    </p:animEffect>
                                    <p:anim calcmode="lin" valueType="num">
                                      <p:cBhvr>
                                        <p:cTn id="17" dur="800" decel="100000" fill="hold"/>
                                        <p:tgtEl>
                                          <p:spTgt spid="14"/>
                                        </p:tgtEl>
                                        <p:attrNameLst>
                                          <p:attrName>style.rotation</p:attrName>
                                        </p:attrNameLst>
                                      </p:cBhvr>
                                      <p:tavLst>
                                        <p:tav tm="0">
                                          <p:val>
                                            <p:fltVal val="-90"/>
                                          </p:val>
                                        </p:tav>
                                        <p:tav tm="100000">
                                          <p:val>
                                            <p:fltVal val="0"/>
                                          </p:val>
                                        </p:tav>
                                      </p:tavLst>
                                    </p:anim>
                                    <p:anim calcmode="lin" valueType="num">
                                      <p:cBhvr>
                                        <p:cTn id="18" dur="800" decel="100000" fill="hold"/>
                                        <p:tgtEl>
                                          <p:spTgt spid="14"/>
                                        </p:tgtEl>
                                        <p:attrNameLst>
                                          <p:attrName>ppt_x</p:attrName>
                                        </p:attrNameLst>
                                      </p:cBhvr>
                                      <p:tavLst>
                                        <p:tav tm="0">
                                          <p:val>
                                            <p:strVal val="#ppt_x+0.4"/>
                                          </p:val>
                                        </p:tav>
                                        <p:tav tm="100000">
                                          <p:val>
                                            <p:strVal val="#ppt_x-0.05"/>
                                          </p:val>
                                        </p:tav>
                                      </p:tavLst>
                                    </p:anim>
                                    <p:anim calcmode="lin" valueType="num">
                                      <p:cBhvr>
                                        <p:cTn id="19" dur="800" decel="100000" fill="hold"/>
                                        <p:tgtEl>
                                          <p:spTgt spid="1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800" decel="100000"/>
                                        <p:tgtEl>
                                          <p:spTgt spid="16"/>
                                        </p:tgtEl>
                                      </p:cBhvr>
                                    </p:animEffect>
                                    <p:anim calcmode="lin" valueType="num">
                                      <p:cBhvr>
                                        <p:cTn id="26" dur="800" decel="100000" fill="hold"/>
                                        <p:tgtEl>
                                          <p:spTgt spid="16"/>
                                        </p:tgtEl>
                                        <p:attrNameLst>
                                          <p:attrName>style.rotation</p:attrName>
                                        </p:attrNameLst>
                                      </p:cBhvr>
                                      <p:tavLst>
                                        <p:tav tm="0">
                                          <p:val>
                                            <p:fltVal val="-90"/>
                                          </p:val>
                                        </p:tav>
                                        <p:tav tm="100000">
                                          <p:val>
                                            <p:fltVal val="0"/>
                                          </p:val>
                                        </p:tav>
                                      </p:tavLst>
                                    </p:anim>
                                    <p:anim calcmode="lin" valueType="num">
                                      <p:cBhvr>
                                        <p:cTn id="27" dur="800" decel="100000" fill="hold"/>
                                        <p:tgtEl>
                                          <p:spTgt spid="16"/>
                                        </p:tgtEl>
                                        <p:attrNameLst>
                                          <p:attrName>ppt_x</p:attrName>
                                        </p:attrNameLst>
                                      </p:cBhvr>
                                      <p:tavLst>
                                        <p:tav tm="0">
                                          <p:val>
                                            <p:strVal val="#ppt_x+0.4"/>
                                          </p:val>
                                        </p:tav>
                                        <p:tav tm="100000">
                                          <p:val>
                                            <p:strVal val="#ppt_x-0.05"/>
                                          </p:val>
                                        </p:tav>
                                      </p:tavLst>
                                    </p:anim>
                                    <p:anim calcmode="lin" valueType="num">
                                      <p:cBhvr>
                                        <p:cTn id="28" dur="800" decel="100000" fill="hold"/>
                                        <p:tgtEl>
                                          <p:spTgt spid="1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800" decel="100000"/>
                                        <p:tgtEl>
                                          <p:spTgt spid="15"/>
                                        </p:tgtEl>
                                      </p:cBhvr>
                                    </p:animEffect>
                                    <p:anim calcmode="lin" valueType="num">
                                      <p:cBhvr>
                                        <p:cTn id="35" dur="800" decel="100000" fill="hold"/>
                                        <p:tgtEl>
                                          <p:spTgt spid="15"/>
                                        </p:tgtEl>
                                        <p:attrNameLst>
                                          <p:attrName>style.rotation</p:attrName>
                                        </p:attrNameLst>
                                      </p:cBhvr>
                                      <p:tavLst>
                                        <p:tav tm="0">
                                          <p:val>
                                            <p:fltVal val="-90"/>
                                          </p:val>
                                        </p:tav>
                                        <p:tav tm="100000">
                                          <p:val>
                                            <p:fltVal val="0"/>
                                          </p:val>
                                        </p:tav>
                                      </p:tavLst>
                                    </p:anim>
                                    <p:anim calcmode="lin" valueType="num">
                                      <p:cBhvr>
                                        <p:cTn id="36" dur="800" decel="100000" fill="hold"/>
                                        <p:tgtEl>
                                          <p:spTgt spid="15"/>
                                        </p:tgtEl>
                                        <p:attrNameLst>
                                          <p:attrName>ppt_x</p:attrName>
                                        </p:attrNameLst>
                                      </p:cBhvr>
                                      <p:tavLst>
                                        <p:tav tm="0">
                                          <p:val>
                                            <p:strVal val="#ppt_x+0.4"/>
                                          </p:val>
                                        </p:tav>
                                        <p:tav tm="100000">
                                          <p:val>
                                            <p:strVal val="#ppt_x-0.05"/>
                                          </p:val>
                                        </p:tav>
                                      </p:tavLst>
                                    </p:anim>
                                    <p:anim calcmode="lin" valueType="num">
                                      <p:cBhvr>
                                        <p:cTn id="37" dur="800" decel="100000" fill="hold"/>
                                        <p:tgtEl>
                                          <p:spTgt spid="1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28950" y="627534"/>
            <a:ext cx="2886866" cy="4373108"/>
            <a:chOff x="138514" y="626040"/>
            <a:chExt cx="3024336"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257833" y="907326"/>
              <a:ext cx="1870995"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简化</a:t>
              </a:r>
              <a:r>
                <a:rPr lang="zh-CN" altLang="en-US" dirty="0" smtClean="0">
                  <a:solidFill>
                    <a:srgbClr val="FFFFFF"/>
                  </a:solidFill>
                </a:rPr>
                <a:t>沟通（可视化）</a:t>
              </a:r>
              <a:endParaRPr lang="zh-CN" altLang="en-US" dirty="0">
                <a:solidFill>
                  <a:srgbClr val="FFFFFF"/>
                </a:solidFill>
              </a:endParaRPr>
            </a:p>
          </p:txBody>
        </p:sp>
      </p:grpSp>
      <p:sp>
        <p:nvSpPr>
          <p:cNvPr id="22" name="矩形 21"/>
          <p:cNvSpPr/>
          <p:nvPr/>
        </p:nvSpPr>
        <p:spPr>
          <a:xfrm>
            <a:off x="23249" y="1275606"/>
            <a:ext cx="2886865" cy="3891515"/>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以往在</a:t>
            </a:r>
            <a:r>
              <a:rPr lang="en-US" sz="1400" dirty="0">
                <a:latin typeface="楷体" panose="02010609060101010101" pitchFamily="49" charset="-122"/>
                <a:ea typeface="楷体" panose="02010609060101010101" pitchFamily="49" charset="-122"/>
              </a:rPr>
              <a:t>CAD</a:t>
            </a:r>
            <a:r>
              <a:rPr lang="zh-CN" altLang="en-US" sz="1400" dirty="0">
                <a:latin typeface="楷体" panose="02010609060101010101" pitchFamily="49" charset="-122"/>
                <a:ea typeface="楷体" panose="02010609060101010101" pitchFamily="49" charset="-122"/>
              </a:rPr>
              <a:t>绘图过程中复杂节点的绘制一般靠想象，而且信息往往掌握在本专业设计人员中，比如遇到复杂点，建筑专业要像每个专业解释一遍相关解决方法。但是</a:t>
            </a:r>
            <a:r>
              <a:rPr lang="en-US" sz="1400" dirty="0">
                <a:latin typeface="楷体" panose="02010609060101010101" pitchFamily="49" charset="-122"/>
                <a:ea typeface="楷体" panose="02010609060101010101" pitchFamily="49" charset="-122"/>
              </a:rPr>
              <a:t>BIM</a:t>
            </a:r>
            <a:r>
              <a:rPr lang="zh-CN" altLang="en-US" sz="1400" dirty="0">
                <a:latin typeface="楷体" panose="02010609060101010101" pitchFamily="49" charset="-122"/>
                <a:ea typeface="楷体" panose="02010609060101010101" pitchFamily="49" charset="-122"/>
              </a:rPr>
              <a:t>的</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可视化</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使</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外行变成内行，内行成为专家，专家可以回家</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。虽然这是句顺口溜，但反映出可视化的作用确实意义非常，能够把抽象的、需要大脑思维分析判断的事物转化为视觉直观地表达。 </a:t>
            </a:r>
            <a:r>
              <a:rPr lang="en-US" sz="1200" dirty="0"/>
              <a:t/>
            </a:r>
            <a:br>
              <a:rPr lang="en-US" sz="1200" dirty="0"/>
            </a:br>
            <a:endParaRPr lang="en-US" altLang="zh-CN" sz="1200" dirty="0">
              <a:solidFill>
                <a:schemeClr val="tx2">
                  <a:lumMod val="75000"/>
                </a:schemeClr>
              </a:solidFill>
              <a:latin typeface="+mn-ea"/>
            </a:endParaRPr>
          </a:p>
        </p:txBody>
      </p:sp>
      <p:sp>
        <p:nvSpPr>
          <p:cNvPr id="23" name="TextBox 18"/>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14" name="矩形 13"/>
          <p:cNvSpPr/>
          <p:nvPr/>
        </p:nvSpPr>
        <p:spPr>
          <a:xfrm>
            <a:off x="6732240" y="1042824"/>
            <a:ext cx="1928826" cy="415498"/>
          </a:xfrm>
          <a:prstGeom prst="rect">
            <a:avLst/>
          </a:prstGeom>
        </p:spPr>
        <p:txBody>
          <a:bodyPr wrap="square">
            <a:spAutoFit/>
          </a:bodyPr>
          <a:lstStyle/>
          <a:p>
            <a:pPr>
              <a:lnSpc>
                <a:spcPct val="150000"/>
              </a:lnSpc>
            </a:pPr>
            <a:r>
              <a:rPr lang="zh-CN" altLang="en-US" sz="1400" dirty="0">
                <a:solidFill>
                  <a:schemeClr val="tx2">
                    <a:lumMod val="75000"/>
                  </a:schemeClr>
                </a:solidFill>
                <a:latin typeface="+mn-ea"/>
              </a:rPr>
              <a:t>内部结构</a:t>
            </a:r>
            <a:endParaRPr lang="en-US" altLang="zh-CN" sz="1400" dirty="0">
              <a:solidFill>
                <a:schemeClr val="tx2">
                  <a:lumMod val="75000"/>
                </a:schemeClr>
              </a:solidFill>
              <a:latin typeface="+mn-ea"/>
            </a:endParaRPr>
          </a:p>
        </p:txBody>
      </p:sp>
      <p:pic>
        <p:nvPicPr>
          <p:cNvPr id="15" name="图片 14"/>
          <p:cNvPicPr/>
          <p:nvPr/>
        </p:nvPicPr>
        <p:blipFill>
          <a:blip r:embed="rId3">
            <a:extLst>
              <a:ext uri="{28A0092B-C50C-407E-A947-70E740481C1C}">
                <a14:useLocalDpi xmlns="" xmlns:a14="http://schemas.microsoft.com/office/drawing/2010/main" val="0"/>
              </a:ext>
            </a:extLst>
          </a:blip>
          <a:srcRect l="9615" t="11065" r="2252"/>
          <a:stretch>
            <a:fillRect/>
          </a:stretch>
        </p:blipFill>
        <p:spPr>
          <a:xfrm>
            <a:off x="5292080" y="2500312"/>
            <a:ext cx="3929058" cy="2643188"/>
          </a:xfrm>
          <a:prstGeom prst="rect">
            <a:avLst/>
          </a:prstGeom>
        </p:spPr>
      </p:pic>
      <p:pic>
        <p:nvPicPr>
          <p:cNvPr id="12" name="图片 11"/>
          <p:cNvPicPr/>
          <p:nvPr/>
        </p:nvPicPr>
        <p:blipFill rotWithShape="1">
          <a:blip r:embed="rId4">
            <a:extLst>
              <a:ext uri="{28A0092B-C50C-407E-A947-70E740481C1C}">
                <a14:useLocalDpi xmlns="" xmlns:a14="http://schemas.microsoft.com/office/drawing/2010/main" val="0"/>
              </a:ext>
            </a:extLst>
          </a:blip>
          <a:srcRect l="9474" t="14919" r="4947"/>
          <a:stretch/>
        </p:blipFill>
        <p:spPr>
          <a:xfrm>
            <a:off x="2929813" y="627534"/>
            <a:ext cx="3730419" cy="2450842"/>
          </a:xfrm>
          <a:prstGeom prst="rect">
            <a:avLst/>
          </a:prstGeom>
        </p:spPr>
      </p:pic>
      <p:sp>
        <p:nvSpPr>
          <p:cNvPr id="16" name="矩形 15"/>
          <p:cNvSpPr/>
          <p:nvPr/>
        </p:nvSpPr>
        <p:spPr>
          <a:xfrm>
            <a:off x="4286248" y="4214824"/>
            <a:ext cx="1000132" cy="377411"/>
          </a:xfrm>
          <a:prstGeom prst="rect">
            <a:avLst/>
          </a:prstGeom>
        </p:spPr>
        <p:txBody>
          <a:bodyPr wrap="square">
            <a:spAutoFit/>
          </a:bodyPr>
          <a:lstStyle/>
          <a:p>
            <a:pPr>
              <a:lnSpc>
                <a:spcPct val="150000"/>
              </a:lnSpc>
            </a:pPr>
            <a:r>
              <a:rPr lang="zh-CN" altLang="en-US" sz="1400" dirty="0">
                <a:solidFill>
                  <a:schemeClr val="tx2">
                    <a:lumMod val="75000"/>
                  </a:schemeClr>
                </a:solidFill>
                <a:latin typeface="+mn-ea"/>
              </a:rPr>
              <a:t>建筑外皮</a:t>
            </a:r>
            <a:endParaRPr lang="en-US" altLang="zh-CN" sz="1400" dirty="0">
              <a:solidFill>
                <a:schemeClr val="tx2">
                  <a:lumMod val="75000"/>
                </a:schemeClr>
              </a:solidFill>
              <a:latin typeface="+mn-ea"/>
            </a:endParaRPr>
          </a:p>
        </p:txBody>
      </p:sp>
      <p:pic>
        <p:nvPicPr>
          <p:cNvPr id="13"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8"/>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14" name="矩形 13"/>
          <p:cNvSpPr/>
          <p:nvPr/>
        </p:nvSpPr>
        <p:spPr>
          <a:xfrm>
            <a:off x="6715140" y="857238"/>
            <a:ext cx="1928826" cy="377411"/>
          </a:xfrm>
          <a:prstGeom prst="rect">
            <a:avLst/>
          </a:prstGeom>
        </p:spPr>
        <p:txBody>
          <a:bodyPr wrap="square">
            <a:spAutoFit/>
          </a:bodyPr>
          <a:lstStyle/>
          <a:p>
            <a:pPr>
              <a:lnSpc>
                <a:spcPct val="150000"/>
              </a:lnSpc>
            </a:pPr>
            <a:r>
              <a:rPr lang="zh-CN" altLang="en-US" sz="1400" dirty="0">
                <a:solidFill>
                  <a:schemeClr val="tx2">
                    <a:lumMod val="75000"/>
                  </a:schemeClr>
                </a:solidFill>
                <a:latin typeface="+mn-ea"/>
              </a:rPr>
              <a:t>二维信息</a:t>
            </a:r>
            <a:endParaRPr lang="en-US" altLang="zh-CN" sz="1400" dirty="0">
              <a:solidFill>
                <a:schemeClr val="tx2">
                  <a:lumMod val="75000"/>
                </a:schemeClr>
              </a:solidFill>
              <a:latin typeface="+mn-ea"/>
            </a:endParaRPr>
          </a:p>
        </p:txBody>
      </p:sp>
      <p:sp>
        <p:nvSpPr>
          <p:cNvPr id="16" name="矩形 15"/>
          <p:cNvSpPr/>
          <p:nvPr/>
        </p:nvSpPr>
        <p:spPr>
          <a:xfrm>
            <a:off x="1500166" y="1000114"/>
            <a:ext cx="1000132" cy="377411"/>
          </a:xfrm>
          <a:prstGeom prst="rect">
            <a:avLst/>
          </a:prstGeom>
        </p:spPr>
        <p:txBody>
          <a:bodyPr wrap="square">
            <a:spAutoFit/>
          </a:bodyPr>
          <a:lstStyle/>
          <a:p>
            <a:pPr>
              <a:lnSpc>
                <a:spcPct val="150000"/>
              </a:lnSpc>
            </a:pPr>
            <a:r>
              <a:rPr lang="zh-CN" altLang="en-US" sz="1400" dirty="0" smtClean="0">
                <a:solidFill>
                  <a:schemeClr val="tx2">
                    <a:lumMod val="75000"/>
                  </a:schemeClr>
                </a:solidFill>
                <a:latin typeface="+mn-ea"/>
              </a:rPr>
              <a:t>三维构件</a:t>
            </a:r>
            <a:endParaRPr lang="en-US" altLang="zh-CN" sz="1400" dirty="0">
              <a:solidFill>
                <a:schemeClr val="tx2">
                  <a:lumMod val="75000"/>
                </a:schemeClr>
              </a:solidFill>
              <a:latin typeface="+mn-ea"/>
            </a:endParaRPr>
          </a:p>
        </p:txBody>
      </p:sp>
      <p:pic>
        <p:nvPicPr>
          <p:cNvPr id="19" name="图片 18"/>
          <p:cNvPicPr/>
          <p:nvPr/>
        </p:nvPicPr>
        <p:blipFill>
          <a:blip r:embed="rId3">
            <a:extLst>
              <a:ext uri="{28A0092B-C50C-407E-A947-70E740481C1C}">
                <a14:useLocalDpi xmlns="" xmlns:a14="http://schemas.microsoft.com/office/drawing/2010/main" val="0"/>
              </a:ext>
            </a:extLst>
          </a:blip>
          <a:srcRect t="32071"/>
          <a:stretch>
            <a:fillRect/>
          </a:stretch>
        </p:blipFill>
        <p:spPr>
          <a:xfrm>
            <a:off x="4251536" y="1214428"/>
            <a:ext cx="4892464" cy="3929072"/>
          </a:xfrm>
          <a:prstGeom prst="rect">
            <a:avLst/>
          </a:prstGeom>
        </p:spPr>
      </p:pic>
      <p:pic>
        <p:nvPicPr>
          <p:cNvPr id="24" name="图片 23"/>
          <p:cNvPicPr/>
          <p:nvPr/>
        </p:nvPicPr>
        <p:blipFill>
          <a:blip r:embed="rId3">
            <a:extLst>
              <a:ext uri="{28A0092B-C50C-407E-A947-70E740481C1C}">
                <a14:useLocalDpi xmlns="" xmlns:a14="http://schemas.microsoft.com/office/drawing/2010/main" val="0"/>
              </a:ext>
            </a:extLst>
          </a:blip>
          <a:srcRect l="4381" r="6550" b="66653"/>
          <a:stretch>
            <a:fillRect/>
          </a:stretch>
        </p:blipFill>
        <p:spPr>
          <a:xfrm>
            <a:off x="0" y="1785932"/>
            <a:ext cx="4357686" cy="1928826"/>
          </a:xfrm>
          <a:prstGeom prst="rect">
            <a:avLst/>
          </a:prstGeom>
        </p:spPr>
      </p:pic>
      <p:pic>
        <p:nvPicPr>
          <p:cNvPr id="7"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7" name="圆角矩形 17">
            <a:extLst>
              <a:ext uri="{FF2B5EF4-FFF2-40B4-BE49-F238E27FC236}">
                <a16:creationId xmlns="" xmlns:a16="http://schemas.microsoft.com/office/drawing/2014/main" id="{FBA17F01-9215-4969-9847-A2FECB1EBAE4}"/>
              </a:ext>
            </a:extLst>
          </p:cNvPr>
          <p:cNvSpPr/>
          <p:nvPr/>
        </p:nvSpPr>
        <p:spPr>
          <a:xfrm>
            <a:off x="71498" y="699542"/>
            <a:ext cx="9001001" cy="4375458"/>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3" name="图片 12">
            <a:extLst>
              <a:ext uri="{FF2B5EF4-FFF2-40B4-BE49-F238E27FC236}">
                <a16:creationId xmlns="" xmlns:a16="http://schemas.microsoft.com/office/drawing/2014/main" id="{2844DBA6-4456-409D-82ED-71F53C87A47B}"/>
              </a:ext>
            </a:extLst>
          </p:cNvPr>
          <p:cNvPicPr/>
          <p:nvPr/>
        </p:nvPicPr>
        <p:blipFill>
          <a:blip r:embed="rId3">
            <a:extLst>
              <a:ext uri="{28A0092B-C50C-407E-A947-70E740481C1C}">
                <a14:useLocalDpi xmlns="" xmlns:a14="http://schemas.microsoft.com/office/drawing/2010/main" val="0"/>
              </a:ext>
            </a:extLst>
          </a:blip>
          <a:stretch>
            <a:fillRect/>
          </a:stretch>
        </p:blipFill>
        <p:spPr>
          <a:xfrm>
            <a:off x="467544" y="980069"/>
            <a:ext cx="3804933" cy="3758535"/>
          </a:xfrm>
          <a:prstGeom prst="rect">
            <a:avLst/>
          </a:prstGeom>
        </p:spPr>
      </p:pic>
      <p:pic>
        <p:nvPicPr>
          <p:cNvPr id="14" name="图片 13">
            <a:extLst>
              <a:ext uri="{FF2B5EF4-FFF2-40B4-BE49-F238E27FC236}">
                <a16:creationId xmlns="" xmlns:a16="http://schemas.microsoft.com/office/drawing/2014/main" id="{81C826DD-D1E9-45C8-B05B-977CD5087E48}"/>
              </a:ext>
            </a:extLst>
          </p:cNvPr>
          <p:cNvPicPr/>
          <p:nvPr/>
        </p:nvPicPr>
        <p:blipFill rotWithShape="1">
          <a:blip r:embed="rId4">
            <a:extLst>
              <a:ext uri="{28A0092B-C50C-407E-A947-70E740481C1C}">
                <a14:useLocalDpi xmlns="" xmlns:a14="http://schemas.microsoft.com/office/drawing/2010/main" val="0"/>
              </a:ext>
            </a:extLst>
          </a:blip>
          <a:srcRect l="5036" r="5258"/>
          <a:stretch/>
        </p:blipFill>
        <p:spPr>
          <a:xfrm>
            <a:off x="4355976" y="1079888"/>
            <a:ext cx="4320480" cy="3269263"/>
          </a:xfrm>
          <a:prstGeom prst="rect">
            <a:avLst/>
          </a:prstGeom>
        </p:spPr>
      </p:pic>
      <p:pic>
        <p:nvPicPr>
          <p:cNvPr id="8"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090577448"/>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5501" y="627534"/>
            <a:ext cx="2862989" cy="4373108"/>
            <a:chOff x="-5501" y="626040"/>
            <a:chExt cx="3168351"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1" y="926723"/>
              <a:ext cx="1508145"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碰撞检查</a:t>
              </a:r>
              <a:endParaRPr lang="zh-CN" altLang="en-US" dirty="0">
                <a:solidFill>
                  <a:srgbClr val="FFFFFF"/>
                </a:solidFill>
              </a:endParaRPr>
            </a:p>
          </p:txBody>
        </p:sp>
      </p:grpSp>
      <p:sp>
        <p:nvSpPr>
          <p:cNvPr id="22" name="矩形 21"/>
          <p:cNvSpPr/>
          <p:nvPr/>
        </p:nvSpPr>
        <p:spPr>
          <a:xfrm>
            <a:off x="35496" y="1275606"/>
            <a:ext cx="2880320" cy="2908489"/>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a:t>
            </a:r>
            <a:r>
              <a:rPr lang="zh-CN" altLang="en-US" sz="1400" dirty="0" smtClean="0">
                <a:latin typeface="楷体" panose="02010609060101010101" pitchFamily="49" charset="-122"/>
                <a:ea typeface="楷体" panose="02010609060101010101" pitchFamily="49" charset="-122"/>
              </a:rPr>
              <a:t>  </a:t>
            </a:r>
            <a:r>
              <a:rPr lang="en-US" altLang="zh-CN" sz="1400" dirty="0" smtClean="0">
                <a:latin typeface="楷体" panose="02010609060101010101" pitchFamily="49" charset="-122"/>
                <a:ea typeface="楷体" panose="02010609060101010101" pitchFamily="49" charset="-122"/>
              </a:rPr>
              <a:t>BIM</a:t>
            </a:r>
            <a:r>
              <a:rPr lang="zh-CN" altLang="en-US" sz="1400" dirty="0" smtClean="0">
                <a:latin typeface="楷体" panose="02010609060101010101" pitchFamily="49" charset="-122"/>
                <a:ea typeface="楷体" panose="02010609060101010101" pitchFamily="49" charset="-122"/>
              </a:rPr>
              <a:t>借助直观的三维模型，预先能够检测出图纸中的碰撞，因此能够帮助减少设计中的错漏碰缺，从而提高设计质量，这一直观的成果非常得到业主的认可，也在很大程度上使得越来越多的项目都要求通过</a:t>
            </a:r>
            <a:r>
              <a:rPr lang="en-US" altLang="zh-CN" sz="1400" dirty="0" smtClean="0">
                <a:latin typeface="楷体" panose="02010609060101010101" pitchFamily="49" charset="-122"/>
                <a:ea typeface="楷体" panose="02010609060101010101" pitchFamily="49" charset="-122"/>
              </a:rPr>
              <a:t>BIM</a:t>
            </a:r>
            <a:r>
              <a:rPr lang="zh-CN" altLang="en-US" sz="1400" dirty="0" smtClean="0">
                <a:latin typeface="楷体" panose="02010609060101010101" pitchFamily="49" charset="-122"/>
                <a:ea typeface="楷体" panose="02010609060101010101" pitchFamily="49" charset="-122"/>
              </a:rPr>
              <a:t>来做碰撞检测。</a:t>
            </a:r>
            <a:endParaRPr lang="zh-CN" altLang="en-US" sz="1400" dirty="0">
              <a:latin typeface="楷体" panose="02010609060101010101" pitchFamily="49" charset="-122"/>
              <a:ea typeface="楷体" panose="02010609060101010101" pitchFamily="49" charset="-122"/>
            </a:endParaRP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9" name="矩形 8"/>
          <p:cNvSpPr/>
          <p:nvPr/>
        </p:nvSpPr>
        <p:spPr>
          <a:xfrm>
            <a:off x="4500562" y="500048"/>
            <a:ext cx="2500330" cy="461665"/>
          </a:xfrm>
          <a:prstGeom prst="rect">
            <a:avLst/>
          </a:prstGeom>
        </p:spPr>
        <p:txBody>
          <a:bodyPr wrap="square">
            <a:spAutoFit/>
          </a:bodyPr>
          <a:lstStyle/>
          <a:p>
            <a:pPr>
              <a:lnSpc>
                <a:spcPct val="150000"/>
              </a:lnSpc>
            </a:pPr>
            <a:r>
              <a:rPr lang="en-US" altLang="zh-CN" sz="1600" b="1" dirty="0" err="1" smtClean="0">
                <a:solidFill>
                  <a:schemeClr val="tx2">
                    <a:lumMod val="75000"/>
                  </a:schemeClr>
                </a:solidFill>
                <a:latin typeface="+mn-ea"/>
              </a:rPr>
              <a:t>Navisworks</a:t>
            </a:r>
            <a:r>
              <a:rPr lang="zh-CN" altLang="en-US" sz="1600" b="1" dirty="0" smtClean="0">
                <a:solidFill>
                  <a:schemeClr val="tx2">
                    <a:lumMod val="75000"/>
                  </a:schemeClr>
                </a:solidFill>
                <a:latin typeface="+mn-ea"/>
              </a:rPr>
              <a:t>碰撞检查</a:t>
            </a:r>
            <a:endParaRPr lang="en-US" altLang="zh-CN" sz="1600" b="1" dirty="0">
              <a:solidFill>
                <a:schemeClr val="tx2">
                  <a:lumMod val="75000"/>
                </a:schemeClr>
              </a:solidFill>
              <a:latin typeface="+mn-ea"/>
            </a:endParaRPr>
          </a:p>
        </p:txBody>
      </p:sp>
      <p:pic>
        <p:nvPicPr>
          <p:cNvPr id="10"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2928926" y="1285866"/>
            <a:ext cx="3052235" cy="1565834"/>
          </a:xfrm>
          <a:prstGeom prst="rect">
            <a:avLst/>
          </a:prstGeom>
          <a:noFill/>
          <a:ln w="9525">
            <a:noFill/>
            <a:miter lim="800000"/>
            <a:headEnd/>
            <a:tailEnd/>
          </a:ln>
          <a:effectLst/>
        </p:spPr>
      </p:pic>
      <p:pic>
        <p:nvPicPr>
          <p:cNvPr id="12" name="Picture 3"/>
          <p:cNvPicPr>
            <a:picLocks noChangeAspect="1" noChangeArrowheads="1"/>
          </p:cNvPicPr>
          <p:nvPr/>
        </p:nvPicPr>
        <p:blipFill>
          <a:blip r:embed="rId5" cstate="print"/>
          <a:srcRect l="2869" r="10236" b="6799"/>
          <a:stretch>
            <a:fillRect/>
          </a:stretch>
        </p:blipFill>
        <p:spPr bwMode="auto">
          <a:xfrm>
            <a:off x="6072198" y="1285866"/>
            <a:ext cx="3071802" cy="1571636"/>
          </a:xfrm>
          <a:prstGeom prst="rect">
            <a:avLst/>
          </a:prstGeom>
          <a:noFill/>
          <a:ln w="9525">
            <a:noFill/>
            <a:miter lim="800000"/>
            <a:headEnd/>
            <a:tailEnd/>
          </a:ln>
          <a:effectLst/>
        </p:spPr>
      </p:pic>
      <p:pic>
        <p:nvPicPr>
          <p:cNvPr id="13" name="Picture 4"/>
          <p:cNvPicPr>
            <a:picLocks noChangeAspect="1" noChangeArrowheads="1"/>
          </p:cNvPicPr>
          <p:nvPr/>
        </p:nvPicPr>
        <p:blipFill>
          <a:blip r:embed="rId6"/>
          <a:srcRect/>
          <a:stretch>
            <a:fillRect/>
          </a:stretch>
        </p:blipFill>
        <p:spPr bwMode="auto">
          <a:xfrm>
            <a:off x="2889458" y="3214692"/>
            <a:ext cx="3039864" cy="1785932"/>
          </a:xfrm>
          <a:prstGeom prst="rect">
            <a:avLst/>
          </a:prstGeom>
          <a:noFill/>
          <a:ln w="9525">
            <a:noFill/>
            <a:miter lim="800000"/>
            <a:headEnd/>
            <a:tailEnd/>
          </a:ln>
          <a:effectLst/>
        </p:spPr>
      </p:pic>
      <p:pic>
        <p:nvPicPr>
          <p:cNvPr id="14" name="Picture 6"/>
          <p:cNvPicPr>
            <a:picLocks noChangeAspect="1" noChangeArrowheads="1"/>
          </p:cNvPicPr>
          <p:nvPr/>
        </p:nvPicPr>
        <p:blipFill>
          <a:blip r:embed="rId7" cstate="print"/>
          <a:srcRect l="7740" r="8229"/>
          <a:stretch>
            <a:fillRect/>
          </a:stretch>
        </p:blipFill>
        <p:spPr bwMode="auto">
          <a:xfrm>
            <a:off x="6000760" y="3214692"/>
            <a:ext cx="3143240" cy="1785933"/>
          </a:xfrm>
          <a:prstGeom prst="rect">
            <a:avLst/>
          </a:prstGeom>
          <a:noFill/>
          <a:ln w="9525">
            <a:noFill/>
            <a:miter lim="800000"/>
            <a:headEnd/>
            <a:tailEnd/>
          </a:ln>
          <a:effectLst/>
        </p:spPr>
      </p:pic>
      <p:sp>
        <p:nvSpPr>
          <p:cNvPr id="17" name="object 5"/>
          <p:cNvSpPr txBox="1"/>
          <p:nvPr/>
        </p:nvSpPr>
        <p:spPr>
          <a:xfrm>
            <a:off x="3214678" y="1000114"/>
            <a:ext cx="2857520" cy="230832"/>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600" dirty="0">
                <a:solidFill>
                  <a:srgbClr val="000000"/>
                </a:solidFill>
                <a:latin typeface="楷体" pitchFamily="49" charset="-122"/>
                <a:ea typeface="楷体" pitchFamily="49" charset="-122"/>
                <a:cs typeface="LENFCN+SimSun"/>
              </a:rPr>
              <a:t>风管、喷淋、电缆桥架碰撞</a:t>
            </a:r>
          </a:p>
        </p:txBody>
      </p:sp>
      <p:sp>
        <p:nvSpPr>
          <p:cNvPr id="19" name="object 4"/>
          <p:cNvSpPr txBox="1"/>
          <p:nvPr/>
        </p:nvSpPr>
        <p:spPr>
          <a:xfrm>
            <a:off x="6786578" y="1000114"/>
            <a:ext cx="1714512" cy="230832"/>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600" dirty="0">
                <a:solidFill>
                  <a:srgbClr val="000000"/>
                </a:solidFill>
                <a:latin typeface="楷体" pitchFamily="49" charset="-122"/>
                <a:ea typeface="楷体" pitchFamily="49" charset="-122"/>
                <a:cs typeface="LENFCN+SimSun"/>
              </a:rPr>
              <a:t>消防与结构碰撞</a:t>
            </a:r>
          </a:p>
        </p:txBody>
      </p:sp>
      <p:sp>
        <p:nvSpPr>
          <p:cNvPr id="23" name="object 6"/>
          <p:cNvSpPr txBox="1"/>
          <p:nvPr/>
        </p:nvSpPr>
        <p:spPr>
          <a:xfrm>
            <a:off x="3286116" y="2928940"/>
            <a:ext cx="2071702" cy="230832"/>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600" dirty="0">
                <a:solidFill>
                  <a:srgbClr val="000000"/>
                </a:solidFill>
                <a:latin typeface="楷体" pitchFamily="49" charset="-122"/>
                <a:ea typeface="楷体" pitchFamily="49" charset="-122"/>
                <a:cs typeface="LENFCN+SimSun"/>
              </a:rPr>
              <a:t>空调机与喷淋碰</a:t>
            </a:r>
            <a:r>
              <a:rPr sz="1800" dirty="0">
                <a:solidFill>
                  <a:srgbClr val="000000"/>
                </a:solidFill>
                <a:latin typeface="楷体" pitchFamily="49" charset="-122"/>
                <a:ea typeface="楷体" pitchFamily="49" charset="-122"/>
                <a:cs typeface="LENFCN+SimSun"/>
              </a:rPr>
              <a:t>撞</a:t>
            </a:r>
          </a:p>
        </p:txBody>
      </p:sp>
      <p:sp>
        <p:nvSpPr>
          <p:cNvPr id="24" name="object 7"/>
          <p:cNvSpPr txBox="1"/>
          <p:nvPr/>
        </p:nvSpPr>
        <p:spPr>
          <a:xfrm>
            <a:off x="6572264" y="2928940"/>
            <a:ext cx="2286016" cy="230832"/>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600" dirty="0">
                <a:solidFill>
                  <a:srgbClr val="000000"/>
                </a:solidFill>
                <a:latin typeface="楷体" pitchFamily="49" charset="-122"/>
                <a:ea typeface="楷体" pitchFamily="49" charset="-122"/>
                <a:cs typeface="LENFCN+SimSun"/>
              </a:rPr>
              <a:t>空调水管与消防管碰撞</a:t>
            </a:r>
          </a:p>
        </p:txBody>
      </p:sp>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006A2064-1328-46A6-B26F-7744567A42A7}"/>
              </a:ext>
            </a:extLst>
          </p:cNvPr>
          <p:cNvPicPr>
            <a:picLocks noChangeAspect="1"/>
          </p:cNvPicPr>
          <p:nvPr/>
        </p:nvPicPr>
        <p:blipFill rotWithShape="1">
          <a:blip r:embed="rId3"/>
          <a:srcRect l="4055" r="6139"/>
          <a:stretch/>
        </p:blipFill>
        <p:spPr>
          <a:xfrm>
            <a:off x="1743823" y="1568248"/>
            <a:ext cx="1882753" cy="1646489"/>
          </a:xfrm>
          <a:prstGeom prst="rect">
            <a:avLst/>
          </a:prstGeom>
        </p:spPr>
      </p:pic>
      <p:grpSp>
        <p:nvGrpSpPr>
          <p:cNvPr id="10" name="Group 45"/>
          <p:cNvGrpSpPr/>
          <p:nvPr/>
        </p:nvGrpSpPr>
        <p:grpSpPr>
          <a:xfrm>
            <a:off x="4546828" y="1851670"/>
            <a:ext cx="3618304" cy="1266466"/>
            <a:chOff x="6197376" y="1232971"/>
            <a:chExt cx="4824405" cy="1688622"/>
          </a:xfrm>
        </p:grpSpPr>
        <p:sp>
          <p:nvSpPr>
            <p:cNvPr id="11" name="TextBox 46"/>
            <p:cNvSpPr txBox="1"/>
            <p:nvPr/>
          </p:nvSpPr>
          <p:spPr>
            <a:xfrm>
              <a:off x="6197376" y="1232971"/>
              <a:ext cx="4627968" cy="1041719"/>
            </a:xfrm>
            <a:prstGeom prst="rect">
              <a:avLst/>
            </a:prstGeom>
            <a:noFill/>
          </p:spPr>
          <p:txBody>
            <a:bodyPr wrap="none" lIns="0" tIns="0" rIns="0" bIns="0" anchor="ctr" anchorCtr="0">
              <a:normAutofit/>
            </a:bodyPr>
            <a:lstStyle/>
            <a:p>
              <a:r>
                <a:rPr lang="en-US" altLang="zh-CN" sz="4000" b="1" dirty="0" smtClean="0">
                  <a:solidFill>
                    <a:schemeClr val="tx1">
                      <a:lumMod val="85000"/>
                      <a:lumOff val="15000"/>
                    </a:schemeClr>
                  </a:solidFill>
                  <a:latin typeface="+mn-lt"/>
                  <a:ea typeface="+mn-ea"/>
                  <a:cs typeface="+mn-ea"/>
                  <a:sym typeface="+mn-lt"/>
                </a:rPr>
                <a:t>BIM</a:t>
              </a:r>
              <a:r>
                <a:rPr lang="zh-CN" altLang="en-US" sz="4000" b="1" dirty="0" smtClean="0">
                  <a:solidFill>
                    <a:schemeClr val="tx1">
                      <a:lumMod val="85000"/>
                      <a:lumOff val="15000"/>
                    </a:schemeClr>
                  </a:solidFill>
                  <a:latin typeface="+mn-lt"/>
                  <a:ea typeface="+mn-ea"/>
                  <a:cs typeface="+mn-ea"/>
                  <a:sym typeface="+mn-lt"/>
                </a:rPr>
                <a:t>简介</a:t>
              </a:r>
              <a:endParaRPr lang="zh-CN" altLang="en-US" sz="4000" b="1" dirty="0">
                <a:solidFill>
                  <a:schemeClr val="tx1">
                    <a:lumMod val="85000"/>
                    <a:lumOff val="15000"/>
                  </a:schemeClr>
                </a:solidFill>
                <a:latin typeface="+mn-lt"/>
                <a:ea typeface="+mn-ea"/>
                <a:cs typeface="+mn-ea"/>
                <a:sym typeface="+mn-lt"/>
              </a:endParaRPr>
            </a:p>
          </p:txBody>
        </p:sp>
        <p:sp>
          <p:nvSpPr>
            <p:cNvPr id="12" name="TextBox 47"/>
            <p:cNvSpPr txBox="1"/>
            <p:nvPr/>
          </p:nvSpPr>
          <p:spPr>
            <a:xfrm>
              <a:off x="6393813" y="2274690"/>
              <a:ext cx="4627968" cy="646903"/>
            </a:xfrm>
            <a:prstGeom prst="rect">
              <a:avLst/>
            </a:prstGeom>
            <a:noFill/>
          </p:spPr>
          <p:txBody>
            <a:bodyPr wrap="square" lIns="0" tIns="0" rIns="0" bIns="0" anchor="t" anchorCtr="0">
              <a:normAutofit/>
            </a:bodyPr>
            <a:lstStyle/>
            <a:p>
              <a:pPr>
                <a:lnSpc>
                  <a:spcPct val="120000"/>
                </a:lnSpc>
              </a:pPr>
              <a:r>
                <a:rPr lang="en-US" altLang="zh-CN" sz="1200" dirty="0" smtClean="0">
                  <a:solidFill>
                    <a:sysClr val="windowText" lastClr="000000"/>
                  </a:solidFill>
                  <a:latin typeface="+mn-lt"/>
                  <a:ea typeface="+mn-ea"/>
                  <a:cs typeface="+mn-ea"/>
                  <a:sym typeface="+mn-lt"/>
                </a:rPr>
                <a:t>BIM</a:t>
              </a:r>
              <a:r>
                <a:rPr lang="zh-CN" altLang="en-US" sz="1200" dirty="0" smtClean="0">
                  <a:solidFill>
                    <a:sysClr val="windowText" lastClr="000000"/>
                  </a:solidFill>
                  <a:latin typeface="+mn-lt"/>
                  <a:ea typeface="+mn-ea"/>
                  <a:cs typeface="+mn-ea"/>
                  <a:sym typeface="+mn-lt"/>
                </a:rPr>
                <a:t>定义     </a:t>
              </a:r>
              <a:r>
                <a:rPr lang="en-US" altLang="zh-CN" sz="1200" dirty="0" smtClean="0">
                  <a:solidFill>
                    <a:sysClr val="windowText" lastClr="000000"/>
                  </a:solidFill>
                  <a:latin typeface="+mn-lt"/>
                  <a:ea typeface="+mn-ea"/>
                  <a:cs typeface="+mn-ea"/>
                  <a:sym typeface="+mn-lt"/>
                </a:rPr>
                <a:t>BIM</a:t>
              </a:r>
              <a:r>
                <a:rPr lang="zh-CN" altLang="en-US" sz="1200" dirty="0" smtClean="0">
                  <a:solidFill>
                    <a:sysClr val="windowText" lastClr="000000"/>
                  </a:solidFill>
                  <a:latin typeface="+mn-lt"/>
                  <a:ea typeface="+mn-ea"/>
                  <a:cs typeface="+mn-ea"/>
                  <a:sym typeface="+mn-lt"/>
                </a:rPr>
                <a:t>应用模式</a:t>
              </a:r>
              <a:endParaRPr lang="en-US" altLang="zh-CN" sz="1200" dirty="0" smtClean="0">
                <a:solidFill>
                  <a:sysClr val="windowText" lastClr="000000"/>
                </a:solidFill>
                <a:latin typeface="+mn-lt"/>
                <a:ea typeface="+mn-ea"/>
                <a:cs typeface="+mn-ea"/>
                <a:sym typeface="+mn-lt"/>
              </a:endParaRPr>
            </a:p>
            <a:p>
              <a:pPr>
                <a:lnSpc>
                  <a:spcPct val="120000"/>
                </a:lnSpc>
              </a:pPr>
              <a:r>
                <a:rPr lang="en-US" altLang="zh-CN" sz="1200" dirty="0" smtClean="0">
                  <a:solidFill>
                    <a:sysClr val="windowText" lastClr="000000"/>
                  </a:solidFill>
                  <a:cs typeface="+mn-ea"/>
                  <a:sym typeface="+mn-lt"/>
                </a:rPr>
                <a:t>BIM</a:t>
              </a:r>
              <a:r>
                <a:rPr lang="zh-CN" altLang="en-US" sz="1200" dirty="0" smtClean="0">
                  <a:solidFill>
                    <a:sysClr val="windowText" lastClr="000000"/>
                  </a:solidFill>
                  <a:cs typeface="+mn-ea"/>
                  <a:sym typeface="+mn-lt"/>
                </a:rPr>
                <a:t>应用目标</a:t>
              </a:r>
              <a:endParaRPr lang="zh-CN" altLang="en-US" sz="1200" dirty="0">
                <a:solidFill>
                  <a:sysClr val="windowText" lastClr="000000"/>
                </a:solidFill>
                <a:latin typeface="+mn-lt"/>
                <a:ea typeface="+mn-ea"/>
                <a:cs typeface="+mn-ea"/>
                <a:sym typeface="+mn-lt"/>
              </a:endParaRPr>
            </a:p>
          </p:txBody>
        </p:sp>
      </p:grpSp>
      <p:sp>
        <p:nvSpPr>
          <p:cNvPr id="13" name="矩形 12"/>
          <p:cNvSpPr/>
          <p:nvPr/>
        </p:nvSpPr>
        <p:spPr>
          <a:xfrm>
            <a:off x="3189256" y="2787774"/>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02455" y="2800548"/>
            <a:ext cx="1498969" cy="923330"/>
          </a:xfrm>
          <a:prstGeom prst="rect">
            <a:avLst/>
          </a:prstGeom>
        </p:spPr>
        <p:txBody>
          <a:bodyPr wrap="square">
            <a:spAutoFit/>
          </a:bodyPr>
          <a:lstStyle/>
          <a:p>
            <a:pPr fontAlgn="auto">
              <a:spcBef>
                <a:spcPts val="0"/>
              </a:spcBef>
              <a:spcAft>
                <a:spcPts val="0"/>
              </a:spcAft>
              <a:defRPr/>
            </a:pPr>
            <a:r>
              <a:rPr lang="en-US" altLang="zh-CN" sz="5400" spc="300" dirty="0">
                <a:solidFill>
                  <a:schemeClr val="bg1"/>
                </a:solidFill>
                <a:latin typeface="Agency FB" panose="020B0503020202020204" pitchFamily="34" charset="0"/>
                <a:cs typeface="+mn-ea"/>
                <a:sym typeface="+mn-lt"/>
              </a:rPr>
              <a:t>01</a:t>
            </a:r>
            <a:endParaRPr lang="zh-CN" altLang="en-US" sz="5400" spc="300" dirty="0">
              <a:solidFill>
                <a:schemeClr val="bg1"/>
              </a:solidFill>
              <a:latin typeface="Agency FB" panose="020B0503020202020204" pitchFamily="34" charset="0"/>
              <a:cs typeface="+mn-ea"/>
              <a:sym typeface="+mn-lt"/>
            </a:endParaRPr>
          </a:p>
        </p:txBody>
      </p:sp>
      <p:cxnSp>
        <p:nvCxnSpPr>
          <p:cNvPr id="15" name="直接连接符 14">
            <a:extLst>
              <a:ext uri="{FF2B5EF4-FFF2-40B4-BE49-F238E27FC236}">
                <a16:creationId xmlns="" xmlns:a16="http://schemas.microsoft.com/office/drawing/2014/main" id="{A065C97F-BEC9-48E0-A366-E672C77589BF}"/>
              </a:ext>
            </a:extLst>
          </p:cNvPr>
          <p:cNvCxnSpPr/>
          <p:nvPr/>
        </p:nvCxnSpPr>
        <p:spPr>
          <a:xfrm>
            <a:off x="4355976" y="2570606"/>
            <a:ext cx="28083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396008771"/>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pic>
        <p:nvPicPr>
          <p:cNvPr id="8" name="Picture 2"/>
          <p:cNvPicPr>
            <a:picLocks noChangeAspect="1" noChangeArrowheads="1"/>
          </p:cNvPicPr>
          <p:nvPr/>
        </p:nvPicPr>
        <p:blipFill>
          <a:blip r:embed="rId3"/>
          <a:srcRect/>
          <a:stretch>
            <a:fillRect/>
          </a:stretch>
        </p:blipFill>
        <p:spPr bwMode="auto">
          <a:xfrm>
            <a:off x="5643570" y="1643057"/>
            <a:ext cx="3500430" cy="3500462"/>
          </a:xfrm>
          <a:prstGeom prst="rect">
            <a:avLst/>
          </a:prstGeom>
          <a:noFill/>
          <a:ln w="9525">
            <a:noFill/>
            <a:miter lim="800000"/>
            <a:headEnd/>
            <a:tailEnd/>
          </a:ln>
          <a:effectLst/>
        </p:spPr>
      </p:pic>
      <p:pic>
        <p:nvPicPr>
          <p:cNvPr id="9" name="Picture 3"/>
          <p:cNvPicPr>
            <a:picLocks noChangeAspect="1" noChangeArrowheads="1"/>
          </p:cNvPicPr>
          <p:nvPr/>
        </p:nvPicPr>
        <p:blipFill>
          <a:blip r:embed="rId4"/>
          <a:srcRect/>
          <a:stretch>
            <a:fillRect/>
          </a:stretch>
        </p:blipFill>
        <p:spPr bwMode="auto">
          <a:xfrm>
            <a:off x="2643174" y="1643056"/>
            <a:ext cx="3000386" cy="3482591"/>
          </a:xfrm>
          <a:prstGeom prst="rect">
            <a:avLst/>
          </a:prstGeom>
          <a:noFill/>
          <a:ln w="9525">
            <a:noFill/>
            <a:miter lim="800000"/>
            <a:headEnd/>
            <a:tailEnd/>
          </a:ln>
          <a:effectLst/>
        </p:spPr>
      </p:pic>
      <p:pic>
        <p:nvPicPr>
          <p:cNvPr id="10" name="Picture 4"/>
          <p:cNvPicPr>
            <a:picLocks noChangeAspect="1" noChangeArrowheads="1"/>
          </p:cNvPicPr>
          <p:nvPr/>
        </p:nvPicPr>
        <p:blipFill>
          <a:blip r:embed="rId5"/>
          <a:srcRect/>
          <a:stretch>
            <a:fillRect/>
          </a:stretch>
        </p:blipFill>
        <p:spPr bwMode="auto">
          <a:xfrm>
            <a:off x="-32" y="1643056"/>
            <a:ext cx="2625338" cy="3482591"/>
          </a:xfrm>
          <a:prstGeom prst="rect">
            <a:avLst/>
          </a:prstGeom>
          <a:noFill/>
          <a:ln w="9525">
            <a:noFill/>
            <a:miter lim="800000"/>
            <a:headEnd/>
            <a:tailEnd/>
          </a:ln>
          <a:effectLst/>
        </p:spPr>
      </p:pic>
      <p:sp>
        <p:nvSpPr>
          <p:cNvPr id="11" name="五边形 10"/>
          <p:cNvSpPr/>
          <p:nvPr/>
        </p:nvSpPr>
        <p:spPr>
          <a:xfrm>
            <a:off x="-5502" y="949442"/>
            <a:ext cx="2509629" cy="461437"/>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3"/>
          <p:cNvSpPr txBox="1"/>
          <p:nvPr/>
        </p:nvSpPr>
        <p:spPr>
          <a:xfrm>
            <a:off x="324129" y="1055373"/>
            <a:ext cx="2179998"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碰撞检查</a:t>
            </a:r>
            <a:r>
              <a:rPr lang="en-US" altLang="zh-CN" dirty="0" smtClean="0">
                <a:solidFill>
                  <a:srgbClr val="FFFFFF"/>
                </a:solidFill>
              </a:rPr>
              <a:t>--</a:t>
            </a:r>
            <a:r>
              <a:rPr lang="zh-CN" altLang="en-US" dirty="0" smtClean="0">
                <a:solidFill>
                  <a:srgbClr val="FFFFFF"/>
                </a:solidFill>
              </a:rPr>
              <a:t>碰撞报告</a:t>
            </a:r>
            <a:endParaRPr lang="zh-CN" altLang="en-US" dirty="0">
              <a:solidFill>
                <a:srgbClr val="FFFFFF"/>
              </a:solidFill>
            </a:endParaRPr>
          </a:p>
        </p:txBody>
      </p:sp>
      <p:sp>
        <p:nvSpPr>
          <p:cNvPr id="13" name="矩形 12"/>
          <p:cNvSpPr/>
          <p:nvPr/>
        </p:nvSpPr>
        <p:spPr>
          <a:xfrm>
            <a:off x="3500430" y="1000114"/>
            <a:ext cx="2071702" cy="415498"/>
          </a:xfrm>
          <a:prstGeom prst="rect">
            <a:avLst/>
          </a:prstGeom>
        </p:spPr>
        <p:txBody>
          <a:bodyPr wrap="square">
            <a:spAutoFit/>
          </a:bodyPr>
          <a:lstStyle/>
          <a:p>
            <a:pPr>
              <a:lnSpc>
                <a:spcPct val="150000"/>
              </a:lnSpc>
            </a:pPr>
            <a:r>
              <a:rPr lang="en-US" altLang="zh-CN" sz="1400" dirty="0" err="1" smtClean="0">
                <a:solidFill>
                  <a:schemeClr val="tx2">
                    <a:lumMod val="75000"/>
                  </a:schemeClr>
                </a:solidFill>
                <a:latin typeface="+mn-ea"/>
              </a:rPr>
              <a:t>Revit</a:t>
            </a:r>
            <a:r>
              <a:rPr lang="zh-CN" altLang="en-US" sz="1400" dirty="0" smtClean="0">
                <a:solidFill>
                  <a:schemeClr val="tx2">
                    <a:lumMod val="75000"/>
                  </a:schemeClr>
                </a:solidFill>
                <a:latin typeface="+mn-ea"/>
              </a:rPr>
              <a:t>碰撞报告</a:t>
            </a:r>
            <a:endParaRPr lang="en-US" altLang="zh-CN" sz="1400" dirty="0">
              <a:solidFill>
                <a:schemeClr val="tx2">
                  <a:lumMod val="75000"/>
                </a:schemeClr>
              </a:solidFill>
              <a:latin typeface="+mn-ea"/>
            </a:endParaRPr>
          </a:p>
        </p:txBody>
      </p:sp>
      <p:pic>
        <p:nvPicPr>
          <p:cNvPr id="14"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5502" y="627534"/>
            <a:ext cx="2862990" cy="4373108"/>
            <a:chOff x="-5502" y="626040"/>
            <a:chExt cx="3168352"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管线综合</a:t>
              </a:r>
              <a:endParaRPr lang="zh-CN" altLang="en-US" dirty="0">
                <a:solidFill>
                  <a:srgbClr val="FFFFFF"/>
                </a:solidFill>
              </a:endParaRPr>
            </a:p>
          </p:txBody>
        </p:sp>
      </p:grpSp>
      <p:sp>
        <p:nvSpPr>
          <p:cNvPr id="22" name="矩形 21"/>
          <p:cNvSpPr/>
          <p:nvPr/>
        </p:nvSpPr>
        <p:spPr>
          <a:xfrm>
            <a:off x="35496" y="1275606"/>
            <a:ext cx="2880320" cy="4201150"/>
          </a:xfrm>
          <a:prstGeom prst="rect">
            <a:avLst/>
          </a:prstGeom>
        </p:spPr>
        <p:txBody>
          <a:bodyPr wrap="square">
            <a:spAutoFit/>
          </a:bodyPr>
          <a:lstStyle/>
          <a:p>
            <a:pPr>
              <a:lnSpc>
                <a:spcPct val="150000"/>
              </a:lnSpc>
            </a:pPr>
            <a:r>
              <a:rPr lang="zh-CN" altLang="en-US" sz="1400" dirty="0" smtClean="0">
                <a:latin typeface="楷体" panose="02010609060101010101" pitchFamily="49" charset="-122"/>
                <a:ea typeface="楷体" panose="02010609060101010101" pitchFamily="49" charset="-122"/>
              </a:rPr>
              <a:t>对于设计来说，最终空间的营造和管线的最终排布有非常直接的关系，传统二维设计中多是通过绘制剖面的管线综合图来完成的，但这些剖面只解决了该位置的管线排布，而实际情况是管线都是连通的，一个位置的排布情况不能代表其它位置这样排布也是合理的，同时还存在着机电管线直接的碰撞等设计问题，这也就是我们需在的碰撞检测基础上的进一步细化设计的要求。</a:t>
            </a:r>
            <a:endParaRPr lang="zh-CN" altLang="en-US" sz="1400" dirty="0">
              <a:latin typeface="楷体" panose="02010609060101010101" pitchFamily="49" charset="-122"/>
              <a:ea typeface="楷体" panose="02010609060101010101" pitchFamily="49" charset="-122"/>
            </a:endParaRP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pic>
        <p:nvPicPr>
          <p:cNvPr id="9" name="图片 8" descr="机电.jpg"/>
          <p:cNvPicPr>
            <a:picLocks noChangeAspect="1"/>
          </p:cNvPicPr>
          <p:nvPr/>
        </p:nvPicPr>
        <p:blipFill>
          <a:blip r:embed="rId3"/>
          <a:srcRect l="11719" r="22857" b="14499"/>
          <a:stretch>
            <a:fillRect/>
          </a:stretch>
        </p:blipFill>
        <p:spPr>
          <a:xfrm>
            <a:off x="2928958" y="714362"/>
            <a:ext cx="6215074" cy="4143404"/>
          </a:xfrm>
          <a:prstGeom prst="rect">
            <a:avLst/>
          </a:prstGeom>
        </p:spPr>
      </p:pic>
      <p:pic>
        <p:nvPicPr>
          <p:cNvPr id="10" name="图片 9" descr="1.png"/>
          <p:cNvPicPr>
            <a:picLocks noChangeAspect="1"/>
          </p:cNvPicPr>
          <p:nvPr/>
        </p:nvPicPr>
        <p:blipFill>
          <a:blip r:embed="rId4"/>
          <a:srcRect b="3061"/>
          <a:stretch>
            <a:fillRect/>
          </a:stretch>
        </p:blipFill>
        <p:spPr>
          <a:xfrm>
            <a:off x="3357554" y="3143254"/>
            <a:ext cx="1831995" cy="1244210"/>
          </a:xfrm>
          <a:prstGeom prst="rect">
            <a:avLst/>
          </a:prstGeom>
        </p:spPr>
      </p:pic>
      <p:pic>
        <p:nvPicPr>
          <p:cNvPr id="11" name="图片 10" descr="70b7433771f74b0493824c5f501adf5f_th.jpg"/>
          <p:cNvPicPr>
            <a:picLocks noChangeAspect="1"/>
          </p:cNvPicPr>
          <p:nvPr/>
        </p:nvPicPr>
        <p:blipFill>
          <a:blip r:embed="rId5"/>
          <a:srcRect b="11156"/>
          <a:stretch>
            <a:fillRect/>
          </a:stretch>
        </p:blipFill>
        <p:spPr>
          <a:xfrm>
            <a:off x="6000760" y="571486"/>
            <a:ext cx="3143240" cy="1641623"/>
          </a:xfrm>
          <a:prstGeom prst="rect">
            <a:avLst/>
          </a:prstGeom>
        </p:spPr>
      </p:pic>
      <p:pic>
        <p:nvPicPr>
          <p:cNvPr id="12"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12" name="object 4"/>
          <p:cNvSpPr txBox="1"/>
          <p:nvPr/>
        </p:nvSpPr>
        <p:spPr>
          <a:xfrm>
            <a:off x="1471598" y="1071556"/>
            <a:ext cx="1028700" cy="571500"/>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800" dirty="0">
                <a:solidFill>
                  <a:srgbClr val="000000"/>
                </a:solidFill>
                <a:latin typeface="QDNCNA+SimSun"/>
                <a:cs typeface="QDNCNA+SimSun"/>
              </a:rPr>
              <a:t>修改前</a:t>
            </a:r>
          </a:p>
        </p:txBody>
      </p:sp>
      <p:sp>
        <p:nvSpPr>
          <p:cNvPr id="13" name="object 5"/>
          <p:cNvSpPr txBox="1"/>
          <p:nvPr/>
        </p:nvSpPr>
        <p:spPr>
          <a:xfrm>
            <a:off x="5900754" y="1071552"/>
            <a:ext cx="1028700" cy="571500"/>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0" marR="0">
              <a:lnSpc>
                <a:spcPts val="1800"/>
              </a:lnSpc>
              <a:spcBef>
                <a:spcPct val="0"/>
              </a:spcBef>
              <a:spcAft>
                <a:spcPct val="0"/>
              </a:spcAft>
            </a:pPr>
            <a:r>
              <a:rPr sz="1800" dirty="0">
                <a:solidFill>
                  <a:srgbClr val="000000"/>
                </a:solidFill>
                <a:latin typeface="QDNCNA+SimSun"/>
                <a:cs typeface="QDNCNA+SimSun"/>
              </a:rPr>
              <a:t>修改后</a:t>
            </a:r>
          </a:p>
        </p:txBody>
      </p:sp>
      <p:pic>
        <p:nvPicPr>
          <p:cNvPr id="7" name="图片 6" descr="碰撞3.png"/>
          <p:cNvPicPr>
            <a:picLocks noChangeAspect="1"/>
          </p:cNvPicPr>
          <p:nvPr/>
        </p:nvPicPr>
        <p:blipFill>
          <a:blip r:embed="rId3"/>
          <a:stretch>
            <a:fillRect/>
          </a:stretch>
        </p:blipFill>
        <p:spPr>
          <a:xfrm>
            <a:off x="-32" y="1321991"/>
            <a:ext cx="4286280" cy="3821527"/>
          </a:xfrm>
          <a:prstGeom prst="rect">
            <a:avLst/>
          </a:prstGeom>
        </p:spPr>
      </p:pic>
      <p:pic>
        <p:nvPicPr>
          <p:cNvPr id="8" name="图片 7" descr="优化后.png"/>
          <p:cNvPicPr>
            <a:picLocks noChangeAspect="1"/>
          </p:cNvPicPr>
          <p:nvPr/>
        </p:nvPicPr>
        <p:blipFill>
          <a:blip r:embed="rId4"/>
          <a:stretch>
            <a:fillRect/>
          </a:stretch>
        </p:blipFill>
        <p:spPr>
          <a:xfrm>
            <a:off x="4643438" y="1357304"/>
            <a:ext cx="4500594" cy="3763610"/>
          </a:xfrm>
          <a:prstGeom prst="rect">
            <a:avLst/>
          </a:prstGeom>
        </p:spPr>
      </p:pic>
      <p:pic>
        <p:nvPicPr>
          <p:cNvPr id="9"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5502" y="949442"/>
            <a:ext cx="2509629" cy="461437"/>
            <a:chOff x="-5502" y="926723"/>
            <a:chExt cx="2777302" cy="431012"/>
          </a:xfrm>
        </p:grpSpPr>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净空分析</a:t>
              </a:r>
              <a:r>
                <a:rPr lang="en-US" altLang="zh-CN" dirty="0" smtClean="0">
                  <a:solidFill>
                    <a:srgbClr val="FFFFFF"/>
                  </a:solidFill>
                </a:rPr>
                <a:t>-</a:t>
              </a:r>
              <a:r>
                <a:rPr lang="zh-CN" altLang="en-US" dirty="0" smtClean="0">
                  <a:solidFill>
                    <a:srgbClr val="FFFFFF"/>
                  </a:solidFill>
                </a:rPr>
                <a:t>方式一</a:t>
              </a:r>
              <a:endParaRPr lang="zh-CN" altLang="en-US" dirty="0">
                <a:solidFill>
                  <a:srgbClr val="FFFFFF"/>
                </a:solidFill>
              </a:endParaRPr>
            </a:p>
          </p:txBody>
        </p:sp>
      </p:grpSp>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pic>
        <p:nvPicPr>
          <p:cNvPr id="8" name="地下车库漫游.wmv">
            <a:hlinkClick r:id="" action="ppaction://media"/>
          </p:cNvPr>
          <p:cNvPicPr>
            <a:picLocks noRot="1" noChangeAspect="1"/>
          </p:cNvPicPr>
          <p:nvPr>
            <a:videoFile r:link="rId1"/>
          </p:nvPr>
        </p:nvPicPr>
        <p:blipFill>
          <a:blip r:embed="rId4"/>
          <a:stretch>
            <a:fillRect/>
          </a:stretch>
        </p:blipFill>
        <p:spPr>
          <a:xfrm>
            <a:off x="2829259" y="1214428"/>
            <a:ext cx="6171897" cy="3786214"/>
          </a:xfrm>
          <a:prstGeom prst="rect">
            <a:avLst/>
          </a:prstGeom>
        </p:spPr>
      </p:pic>
      <p:sp>
        <p:nvSpPr>
          <p:cNvPr id="7" name="object 5"/>
          <p:cNvSpPr txBox="1"/>
          <p:nvPr/>
        </p:nvSpPr>
        <p:spPr>
          <a:xfrm>
            <a:off x="3357554" y="642924"/>
            <a:ext cx="4286280" cy="461665"/>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a:lnSpc>
                <a:spcPts val="1800"/>
              </a:lnSpc>
              <a:spcBef>
                <a:spcPct val="0"/>
              </a:spcBef>
              <a:spcAft>
                <a:spcPct val="0"/>
              </a:spcAft>
            </a:pPr>
            <a:r>
              <a:rPr lang="en-US" altLang="zh-CN" dirty="0" err="1" smtClean="0">
                <a:solidFill>
                  <a:schemeClr val="tx2">
                    <a:lumMod val="75000"/>
                  </a:schemeClr>
                </a:solidFill>
                <a:latin typeface="+mn-ea"/>
              </a:rPr>
              <a:t>Navisworks</a:t>
            </a:r>
            <a:r>
              <a:rPr lang="zh-CN" altLang="en-US" dirty="0" smtClean="0">
                <a:solidFill>
                  <a:schemeClr val="tx2">
                    <a:lumMod val="75000"/>
                  </a:schemeClr>
                </a:solidFill>
                <a:latin typeface="+mn-ea"/>
              </a:rPr>
              <a:t>净空分析：定义人物高度，通过漫游方式进行分析。</a:t>
            </a:r>
            <a:endParaRPr sz="1800" dirty="0">
              <a:solidFill>
                <a:srgbClr val="000000"/>
              </a:solidFill>
              <a:latin typeface="楷体" pitchFamily="49" charset="-122"/>
              <a:ea typeface="楷体" pitchFamily="49" charset="-122"/>
              <a:cs typeface="LENFCN+SimSun"/>
            </a:endParaRPr>
          </a:p>
        </p:txBody>
      </p:sp>
      <p:pic>
        <p:nvPicPr>
          <p:cNvPr id="9"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0" name="矩形 9"/>
          <p:cNvSpPr/>
          <p:nvPr/>
        </p:nvSpPr>
        <p:spPr>
          <a:xfrm>
            <a:off x="0" y="1714494"/>
            <a:ext cx="2393364" cy="2677656"/>
          </a:xfrm>
          <a:prstGeom prst="rect">
            <a:avLst/>
          </a:prstGeom>
        </p:spPr>
        <p:txBody>
          <a:bodyPr wrap="square">
            <a:spAutoFit/>
          </a:bodyPr>
          <a:lstStyle/>
          <a:p>
            <a:pPr>
              <a:lnSpc>
                <a:spcPct val="150000"/>
              </a:lnSpc>
            </a:pPr>
            <a:r>
              <a:rPr lang="zh-CN" altLang="en-US" sz="1400" dirty="0" smtClean="0"/>
              <a:t>     我们通过碰撞检查、管线综合解决了各种管线的碰撞排布问题，但是有时候我们在调整管线的时候，会调整管线标高，可能会忽略净空的关系，这时我们就需要做净空分析。</a:t>
            </a:r>
            <a:r>
              <a:rPr lang="en-US" sz="1400" dirty="0"/>
              <a:t/>
            </a:r>
            <a:br>
              <a:rPr lang="en-US" sz="1400" dirty="0"/>
            </a:br>
            <a:endParaRPr lang="en-US" altLang="zh-CN" sz="1400" dirty="0">
              <a:solidFill>
                <a:schemeClr val="tx2">
                  <a:lumMod val="75000"/>
                </a:schemeClr>
              </a:solidFill>
              <a:latin typeface="+mn-ea"/>
            </a:endParaRPr>
          </a:p>
        </p:txBody>
      </p:sp>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7" name="圆角矩形 17">
            <a:extLst>
              <a:ext uri="{FF2B5EF4-FFF2-40B4-BE49-F238E27FC236}">
                <a16:creationId xmlns="" xmlns:a16="http://schemas.microsoft.com/office/drawing/2014/main" id="{FBA17F01-9215-4969-9847-A2FECB1EBAE4}"/>
              </a:ext>
            </a:extLst>
          </p:cNvPr>
          <p:cNvSpPr/>
          <p:nvPr/>
        </p:nvSpPr>
        <p:spPr>
          <a:xfrm>
            <a:off x="71498" y="699542"/>
            <a:ext cx="9001001" cy="4375458"/>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6" name="图片 19457" descr="实验楼走廊剖面啊">
            <a:extLst>
              <a:ext uri="{FF2B5EF4-FFF2-40B4-BE49-F238E27FC236}">
                <a16:creationId xmlns="" xmlns:a16="http://schemas.microsoft.com/office/drawing/2014/main" id="{F735518C-1BA9-46E1-9316-B056588582A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60925" y="1131590"/>
            <a:ext cx="4124325" cy="378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图片 19458" descr="图4">
            <a:extLst>
              <a:ext uri="{FF2B5EF4-FFF2-40B4-BE49-F238E27FC236}">
                <a16:creationId xmlns="" xmlns:a16="http://schemas.microsoft.com/office/drawing/2014/main" id="{1D7147DF-C562-4882-82E4-4F5DA68DEA35}"/>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6540" t="8510" b="6500"/>
          <a:stretch/>
        </p:blipFill>
        <p:spPr bwMode="auto">
          <a:xfrm>
            <a:off x="546100" y="1419622"/>
            <a:ext cx="4354513" cy="3603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文本框 19460">
            <a:extLst>
              <a:ext uri="{FF2B5EF4-FFF2-40B4-BE49-F238E27FC236}">
                <a16:creationId xmlns="" xmlns:a16="http://schemas.microsoft.com/office/drawing/2014/main" id="{9F744DF1-71D1-44C4-91AE-0BE10D1A5E4C}"/>
              </a:ext>
            </a:extLst>
          </p:cNvPr>
          <p:cNvSpPr txBox="1">
            <a:spLocks noChangeArrowheads="1"/>
          </p:cNvSpPr>
          <p:nvPr/>
        </p:nvSpPr>
        <p:spPr bwMode="auto">
          <a:xfrm rot="10800000">
            <a:off x="3570288" y="3435623"/>
            <a:ext cx="4572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a:solidFill>
                  <a:srgbClr val="FF0000"/>
                </a:solidFill>
              </a:rPr>
              <a:t>2800</a:t>
            </a:r>
          </a:p>
        </p:txBody>
      </p:sp>
      <p:sp>
        <p:nvSpPr>
          <p:cNvPr id="19" name="文本框 19461">
            <a:extLst>
              <a:ext uri="{FF2B5EF4-FFF2-40B4-BE49-F238E27FC236}">
                <a16:creationId xmlns="" xmlns:a16="http://schemas.microsoft.com/office/drawing/2014/main" id="{1DD3E373-1494-4C7D-A6FB-D780FD804B6D}"/>
              </a:ext>
            </a:extLst>
          </p:cNvPr>
          <p:cNvSpPr txBox="1">
            <a:spLocks noChangeArrowheads="1"/>
          </p:cNvSpPr>
          <p:nvPr/>
        </p:nvSpPr>
        <p:spPr bwMode="auto">
          <a:xfrm rot="10800000">
            <a:off x="4146550" y="2211661"/>
            <a:ext cx="457200"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a:solidFill>
                  <a:srgbClr val="FF0000"/>
                </a:solidFill>
              </a:rPr>
              <a:t>800</a:t>
            </a:r>
          </a:p>
        </p:txBody>
      </p:sp>
      <p:sp>
        <p:nvSpPr>
          <p:cNvPr id="20" name="双箭头 249">
            <a:extLst>
              <a:ext uri="{FF2B5EF4-FFF2-40B4-BE49-F238E27FC236}">
                <a16:creationId xmlns="" xmlns:a16="http://schemas.microsoft.com/office/drawing/2014/main" id="{75D85BF2-9540-4C1A-B8B8-6ABDFE5006D4}"/>
              </a:ext>
            </a:extLst>
          </p:cNvPr>
          <p:cNvSpPr>
            <a:spLocks noChangeShapeType="1"/>
          </p:cNvSpPr>
          <p:nvPr/>
        </p:nvSpPr>
        <p:spPr bwMode="auto">
          <a:xfrm flipH="1">
            <a:off x="4002088" y="2860948"/>
            <a:ext cx="1587" cy="2016125"/>
          </a:xfrm>
          <a:prstGeom prst="line">
            <a:avLst/>
          </a:prstGeom>
          <a:noFill/>
          <a:ln w="1905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23" name="双箭头 266">
            <a:extLst>
              <a:ext uri="{FF2B5EF4-FFF2-40B4-BE49-F238E27FC236}">
                <a16:creationId xmlns="" xmlns:a16="http://schemas.microsoft.com/office/drawing/2014/main" id="{9573CA09-0FA1-4C5B-A265-6F7A16D4C0D6}"/>
              </a:ext>
            </a:extLst>
          </p:cNvPr>
          <p:cNvSpPr>
            <a:spLocks noChangeShapeType="1"/>
          </p:cNvSpPr>
          <p:nvPr/>
        </p:nvSpPr>
        <p:spPr bwMode="auto">
          <a:xfrm>
            <a:off x="4219575" y="2356123"/>
            <a:ext cx="0" cy="504825"/>
          </a:xfrm>
          <a:prstGeom prst="line">
            <a:avLst/>
          </a:prstGeom>
          <a:noFill/>
          <a:ln w="1905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24" name="双箭头 331">
            <a:extLst>
              <a:ext uri="{FF2B5EF4-FFF2-40B4-BE49-F238E27FC236}">
                <a16:creationId xmlns="" xmlns:a16="http://schemas.microsoft.com/office/drawing/2014/main" id="{CB06D012-01F0-4089-9C91-562E0F13914F}"/>
              </a:ext>
            </a:extLst>
          </p:cNvPr>
          <p:cNvSpPr>
            <a:spLocks noChangeShapeType="1"/>
          </p:cNvSpPr>
          <p:nvPr/>
        </p:nvSpPr>
        <p:spPr bwMode="auto">
          <a:xfrm>
            <a:off x="835025" y="1492523"/>
            <a:ext cx="0" cy="3168650"/>
          </a:xfrm>
          <a:prstGeom prst="line">
            <a:avLst/>
          </a:prstGeom>
          <a:noFill/>
          <a:ln w="1905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25" name="文本框 19467">
            <a:extLst>
              <a:ext uri="{FF2B5EF4-FFF2-40B4-BE49-F238E27FC236}">
                <a16:creationId xmlns="" xmlns:a16="http://schemas.microsoft.com/office/drawing/2014/main" id="{F256C55C-F919-4CEC-92E0-BC24B110D3A5}"/>
              </a:ext>
            </a:extLst>
          </p:cNvPr>
          <p:cNvSpPr txBox="1">
            <a:spLocks noChangeArrowheads="1"/>
          </p:cNvSpPr>
          <p:nvPr/>
        </p:nvSpPr>
        <p:spPr bwMode="auto">
          <a:xfrm>
            <a:off x="401638" y="2643461"/>
            <a:ext cx="4572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a:solidFill>
                  <a:srgbClr val="FF0000"/>
                </a:solidFill>
              </a:rPr>
              <a:t>4500</a:t>
            </a:r>
          </a:p>
        </p:txBody>
      </p:sp>
      <p:sp>
        <p:nvSpPr>
          <p:cNvPr id="13" name="object 5"/>
          <p:cNvSpPr txBox="1"/>
          <p:nvPr/>
        </p:nvSpPr>
        <p:spPr>
          <a:xfrm>
            <a:off x="3143240" y="1038515"/>
            <a:ext cx="4000528" cy="461665"/>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a:lnSpc>
                <a:spcPts val="1800"/>
              </a:lnSpc>
              <a:spcBef>
                <a:spcPct val="0"/>
              </a:spcBef>
              <a:spcAft>
                <a:spcPct val="0"/>
              </a:spcAft>
            </a:pPr>
            <a:r>
              <a:rPr lang="en-US" altLang="zh-CN" dirty="0" err="1" smtClean="0">
                <a:solidFill>
                  <a:schemeClr val="tx2">
                    <a:lumMod val="75000"/>
                  </a:schemeClr>
                </a:solidFill>
                <a:latin typeface="+mn-ea"/>
              </a:rPr>
              <a:t>Revit</a:t>
            </a:r>
            <a:r>
              <a:rPr lang="zh-CN" altLang="en-US" dirty="0" smtClean="0">
                <a:solidFill>
                  <a:schemeClr val="tx2">
                    <a:lumMod val="75000"/>
                  </a:schemeClr>
                </a:solidFill>
                <a:latin typeface="+mn-ea"/>
              </a:rPr>
              <a:t>净空分析：通过切剖面，标注各种构件标高形式来实现。</a:t>
            </a:r>
            <a:endParaRPr sz="1800" dirty="0">
              <a:solidFill>
                <a:srgbClr val="000000"/>
              </a:solidFill>
              <a:latin typeface="楷体" pitchFamily="49" charset="-122"/>
              <a:ea typeface="楷体" pitchFamily="49" charset="-122"/>
              <a:cs typeface="LENFCN+SimSun"/>
            </a:endParaRPr>
          </a:p>
        </p:txBody>
      </p:sp>
      <p:grpSp>
        <p:nvGrpSpPr>
          <p:cNvPr id="21" name="组合 16"/>
          <p:cNvGrpSpPr/>
          <p:nvPr/>
        </p:nvGrpSpPr>
        <p:grpSpPr>
          <a:xfrm>
            <a:off x="-5502" y="949442"/>
            <a:ext cx="2509629" cy="461437"/>
            <a:chOff x="-5502" y="926723"/>
            <a:chExt cx="2777302" cy="431012"/>
          </a:xfrm>
        </p:grpSpPr>
        <p:sp>
          <p:nvSpPr>
            <p:cNvPr id="22" name="五边形 21"/>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净空分析</a:t>
              </a:r>
              <a:r>
                <a:rPr lang="en-US" altLang="zh-CN" dirty="0" smtClean="0">
                  <a:solidFill>
                    <a:srgbClr val="FFFFFF"/>
                  </a:solidFill>
                </a:rPr>
                <a:t>-</a:t>
              </a:r>
              <a:r>
                <a:rPr lang="zh-CN" altLang="en-US" dirty="0" smtClean="0">
                  <a:solidFill>
                    <a:srgbClr val="FFFFFF"/>
                  </a:solidFill>
                </a:rPr>
                <a:t>方式二</a:t>
              </a:r>
              <a:endParaRPr lang="zh-CN" altLang="en-US" dirty="0">
                <a:solidFill>
                  <a:srgbClr val="FFFFFF"/>
                </a:solidFill>
              </a:endParaRPr>
            </a:p>
          </p:txBody>
        </p:sp>
      </p:grpSp>
      <p:pic>
        <p:nvPicPr>
          <p:cNvPr id="27"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309264812"/>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5502" y="627534"/>
            <a:ext cx="2862990" cy="4373108"/>
            <a:chOff x="-5502" y="626040"/>
            <a:chExt cx="3168352"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解放“对图”</a:t>
              </a:r>
            </a:p>
          </p:txBody>
        </p:sp>
      </p:grpSp>
      <p:sp>
        <p:nvSpPr>
          <p:cNvPr id="22" name="矩形 21"/>
          <p:cNvSpPr/>
          <p:nvPr/>
        </p:nvSpPr>
        <p:spPr>
          <a:xfrm>
            <a:off x="35496" y="1275606"/>
            <a:ext cx="2880320" cy="4168513"/>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相信很多设计师遇到过各种图纸对不上的问题。</a:t>
            </a:r>
            <a:r>
              <a:rPr lang="en-US" sz="1400" dirty="0">
                <a:latin typeface="楷体" panose="02010609060101010101" pitchFamily="49" charset="-122"/>
                <a:ea typeface="楷体" panose="02010609060101010101" pitchFamily="49" charset="-122"/>
              </a:rPr>
              <a:t>CAD</a:t>
            </a:r>
            <a:r>
              <a:rPr lang="zh-CN" altLang="en-US" sz="1400" dirty="0">
                <a:latin typeface="楷体" panose="02010609060101010101" pitchFamily="49" charset="-122"/>
                <a:ea typeface="楷体" panose="02010609060101010101" pitchFamily="49" charset="-122"/>
              </a:rPr>
              <a:t>绘图方式是纯二维方式表达三维信息且数据源头不唯一，造成很多</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对不上</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问题，比如平面图与立面图对不上，建筑与结构对不上。这就造成了很多对图的工作量，而且由于设计修改频繁及工期的紧张，对图不可能做到</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面面俱到</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，这就难免造成错漏碰缺，在后续施工过程中，设计师要出很多变更。</a:t>
            </a: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0" name="图片 9" descr="C:\Users\郝晓刚\AppData\Local\Temp\WeChat Files\9f385ff0f824bdc31045b7edab44de58.jpg"/>
          <p:cNvPicPr/>
          <p:nvPr/>
        </p:nvPicPr>
        <p:blipFill>
          <a:blip r:embed="rId3">
            <a:extLst>
              <a:ext uri="{28A0092B-C50C-407E-A947-70E740481C1C}">
                <a14:useLocalDpi xmlns="" xmlns:a14="http://schemas.microsoft.com/office/drawing/2010/main" val="0"/>
              </a:ext>
            </a:extLst>
          </a:blip>
          <a:srcRect/>
          <a:stretch>
            <a:fillRect/>
          </a:stretch>
        </p:blipFill>
        <p:spPr bwMode="auto">
          <a:xfrm>
            <a:off x="2939756" y="1785932"/>
            <a:ext cx="3000396" cy="2142183"/>
          </a:xfrm>
          <a:prstGeom prst="rect">
            <a:avLst/>
          </a:prstGeom>
          <a:noFill/>
          <a:ln>
            <a:noFill/>
          </a:ln>
        </p:spPr>
      </p:pic>
      <p:pic>
        <p:nvPicPr>
          <p:cNvPr id="12" name="图片 11" descr="C:\Users\郝晓刚\AppData\Local\Temp\WeChat Files\3f30ef0e48589420d0628cda6d42ff82.jpg"/>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8" y="911225"/>
            <a:ext cx="4003675" cy="4232275"/>
          </a:xfrm>
          <a:prstGeom prst="rect">
            <a:avLst/>
          </a:prstGeom>
          <a:noFill/>
          <a:ln>
            <a:noFill/>
          </a:ln>
        </p:spPr>
      </p:pic>
      <p:sp>
        <p:nvSpPr>
          <p:cNvPr id="13" name="矩形 12"/>
          <p:cNvSpPr/>
          <p:nvPr/>
        </p:nvSpPr>
        <p:spPr>
          <a:xfrm>
            <a:off x="3000364" y="785800"/>
            <a:ext cx="2357454" cy="700576"/>
          </a:xfrm>
          <a:prstGeom prst="rect">
            <a:avLst/>
          </a:prstGeom>
        </p:spPr>
        <p:txBody>
          <a:bodyPr wrap="square">
            <a:spAutoFit/>
          </a:bodyPr>
          <a:lstStyle/>
          <a:p>
            <a:pPr>
              <a:lnSpc>
                <a:spcPct val="150000"/>
              </a:lnSpc>
            </a:pPr>
            <a:r>
              <a:rPr lang="en-US" sz="1400" dirty="0"/>
              <a:t>CAD</a:t>
            </a:r>
            <a:r>
              <a:rPr lang="zh-CN" altLang="en-US" sz="1400" dirty="0"/>
              <a:t>绘图案例：</a:t>
            </a:r>
            <a:endParaRPr lang="en-US" altLang="zh-CN" sz="1400" dirty="0"/>
          </a:p>
          <a:p>
            <a:pPr>
              <a:lnSpc>
                <a:spcPct val="150000"/>
              </a:lnSpc>
            </a:pPr>
            <a:r>
              <a:rPr lang="zh-CN" altLang="en-US" sz="1400" dirty="0"/>
              <a:t>土建与幕墙对图记录</a:t>
            </a:r>
            <a:endParaRPr lang="en-US" altLang="zh-CN" sz="1400" dirty="0">
              <a:solidFill>
                <a:schemeClr val="tx2">
                  <a:lumMod val="75000"/>
                </a:schemeClr>
              </a:solidFill>
              <a:latin typeface="+mn-ea"/>
            </a:endParaRPr>
          </a:p>
        </p:txBody>
      </p:sp>
      <p:sp>
        <p:nvSpPr>
          <p:cNvPr id="14" name="矩形 13"/>
          <p:cNvSpPr/>
          <p:nvPr/>
        </p:nvSpPr>
        <p:spPr>
          <a:xfrm>
            <a:off x="6000760" y="571486"/>
            <a:ext cx="2357454" cy="377411"/>
          </a:xfrm>
          <a:prstGeom prst="rect">
            <a:avLst/>
          </a:prstGeom>
        </p:spPr>
        <p:txBody>
          <a:bodyPr wrap="square">
            <a:spAutoFit/>
          </a:bodyPr>
          <a:lstStyle/>
          <a:p>
            <a:pPr>
              <a:lnSpc>
                <a:spcPct val="150000"/>
              </a:lnSpc>
            </a:pPr>
            <a:r>
              <a:rPr lang="zh-CN" altLang="en-US" sz="1400" dirty="0"/>
              <a:t>一个项目的各类变更</a:t>
            </a:r>
            <a:endParaRPr lang="en-US" altLang="zh-CN" sz="1400" dirty="0">
              <a:solidFill>
                <a:schemeClr val="tx2">
                  <a:lumMod val="75000"/>
                </a:schemeClr>
              </a:solidFill>
              <a:latin typeface="+mn-ea"/>
            </a:endParaRPr>
          </a:p>
        </p:txBody>
      </p:sp>
      <p:sp>
        <p:nvSpPr>
          <p:cNvPr id="15" name="TextBox 18">
            <a:extLst>
              <a:ext uri="{FF2B5EF4-FFF2-40B4-BE49-F238E27FC236}">
                <a16:creationId xmlns="" xmlns:a16="http://schemas.microsoft.com/office/drawing/2014/main" id="{EB3D404C-CA70-4204-8EE0-E6C057650AF5}"/>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pic>
        <p:nvPicPr>
          <p:cNvPr id="16"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5502" y="627534"/>
            <a:ext cx="2720114" cy="4373108"/>
            <a:chOff x="-5502" y="626040"/>
            <a:chExt cx="3168352" cy="4084765"/>
          </a:xfrm>
        </p:grpSpPr>
        <p:sp>
          <p:nvSpPr>
            <p:cNvPr id="18" name="圆角矩形 17"/>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解放“对图”</a:t>
              </a:r>
            </a:p>
          </p:txBody>
        </p:sp>
      </p:grpSp>
      <p:sp>
        <p:nvSpPr>
          <p:cNvPr id="22" name="矩形 21"/>
          <p:cNvSpPr/>
          <p:nvPr/>
        </p:nvSpPr>
        <p:spPr>
          <a:xfrm>
            <a:off x="118140" y="1357304"/>
            <a:ext cx="2667910" cy="4168513"/>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但是</a:t>
            </a:r>
            <a:r>
              <a:rPr lang="en-US" sz="1400" dirty="0" err="1">
                <a:latin typeface="楷体" panose="02010609060101010101" pitchFamily="49" charset="-122"/>
                <a:ea typeface="楷体" panose="02010609060101010101" pitchFamily="49" charset="-122"/>
              </a:rPr>
              <a:t>Revit</a:t>
            </a:r>
            <a:r>
              <a:rPr lang="zh-CN" altLang="en-US" sz="1400" dirty="0">
                <a:latin typeface="楷体" panose="02010609060101010101" pitchFamily="49" charset="-122"/>
                <a:ea typeface="楷体" panose="02010609060101010101" pitchFamily="49" charset="-122"/>
              </a:rPr>
              <a:t>强大的三维关联设计，一处修改，处处更新，所有数据源头唯一。让最让设计师头疼的设计修改变得简单，不但大大减少了专业内及专业间对图的时间，也尽量避免了因专业间不一致而造成的变更。做到了</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设计一体化</a:t>
            </a:r>
            <a:r>
              <a:rPr lang="en-US"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a:t>
            </a:r>
            <a:endParaRPr lang="en-US" altLang="zh-CN" sz="1400" dirty="0">
              <a:latin typeface="楷体" panose="02010609060101010101" pitchFamily="49" charset="-122"/>
              <a:ea typeface="楷体" panose="02010609060101010101" pitchFamily="49" charset="-122"/>
            </a:endParaRPr>
          </a:p>
          <a:p>
            <a:pPr>
              <a:lnSpc>
                <a:spcPct val="150000"/>
              </a:lnSpc>
            </a:pPr>
            <a:r>
              <a:rPr lang="zh-CN" altLang="en-US" sz="1400" dirty="0">
                <a:latin typeface="楷体" panose="02010609060101010101" pitchFamily="49" charset="-122"/>
                <a:ea typeface="楷体" panose="02010609060101010101" pitchFamily="49" charset="-122"/>
              </a:rPr>
              <a:t>   各专业通过链接的方式，搭建</a:t>
            </a:r>
            <a:r>
              <a:rPr lang="en-US" sz="1400" dirty="0">
                <a:latin typeface="楷体" panose="02010609060101010101" pitchFamily="49" charset="-122"/>
                <a:ea typeface="楷体" panose="02010609060101010101" pitchFamily="49" charset="-122"/>
              </a:rPr>
              <a:t>BIM</a:t>
            </a:r>
            <a:r>
              <a:rPr lang="zh-CN" altLang="en-US" sz="1400" dirty="0">
                <a:latin typeface="楷体" panose="02010609060101010101" pitchFamily="49" charset="-122"/>
                <a:ea typeface="楷体" panose="02010609060101010101" pitchFamily="49" charset="-122"/>
              </a:rPr>
              <a:t>模型推敲设计，剖切模型得到准确的设计图纸。</a:t>
            </a: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8" name="图片 7" descr="QQ截图20180427160508.png"/>
          <p:cNvPicPr>
            <a:picLocks noChangeAspect="1"/>
          </p:cNvPicPr>
          <p:nvPr/>
        </p:nvPicPr>
        <p:blipFill>
          <a:blip r:embed="rId3"/>
          <a:srcRect l="9186" t="6944"/>
          <a:stretch>
            <a:fillRect/>
          </a:stretch>
        </p:blipFill>
        <p:spPr>
          <a:xfrm>
            <a:off x="2810572" y="857238"/>
            <a:ext cx="6333427" cy="4286262"/>
          </a:xfrm>
          <a:prstGeom prst="rect">
            <a:avLst/>
          </a:prstGeom>
        </p:spPr>
      </p:pic>
      <p:sp>
        <p:nvSpPr>
          <p:cNvPr id="9" name="TextBox 18">
            <a:extLst>
              <a:ext uri="{FF2B5EF4-FFF2-40B4-BE49-F238E27FC236}">
                <a16:creationId xmlns="" xmlns:a16="http://schemas.microsoft.com/office/drawing/2014/main" id="{271883E7-4E51-48AF-9450-933CF1A8ACC6}"/>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pic>
        <p:nvPicPr>
          <p:cNvPr id="10"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39552" y="786332"/>
            <a:ext cx="7143800" cy="377411"/>
          </a:xfrm>
          <a:prstGeom prst="rect">
            <a:avLst/>
          </a:prstGeom>
        </p:spPr>
        <p:txBody>
          <a:bodyPr wrap="square">
            <a:spAutoFit/>
          </a:bodyPr>
          <a:lstStyle/>
          <a:p>
            <a:pPr>
              <a:lnSpc>
                <a:spcPct val="150000"/>
              </a:lnSpc>
            </a:pPr>
            <a:r>
              <a:rPr lang="zh-CN" altLang="en-US" sz="1400" dirty="0"/>
              <a:t>构件统计表</a:t>
            </a:r>
            <a:endParaRPr lang="en-US" altLang="zh-CN" sz="1400" dirty="0">
              <a:solidFill>
                <a:schemeClr val="tx2">
                  <a:lumMod val="75000"/>
                </a:schemeClr>
              </a:solidFill>
              <a:latin typeface="+mn-ea"/>
            </a:endParaRPr>
          </a:p>
        </p:txBody>
      </p:sp>
      <p:pic>
        <p:nvPicPr>
          <p:cNvPr id="5" name="图片 4" descr="C:\Users\郝晓刚\AppData\Local\Temp\WeChat Files\e30f96c6429e3f6c96a6c011bbd8e2d6.jpg"/>
          <p:cNvPicPr/>
          <p:nvPr/>
        </p:nvPicPr>
        <p:blipFill>
          <a:blip r:embed="rId3"/>
          <a:stretch>
            <a:fillRect/>
          </a:stretch>
        </p:blipFill>
        <p:spPr bwMode="auto">
          <a:xfrm>
            <a:off x="142844" y="1500180"/>
            <a:ext cx="4500594" cy="3451528"/>
          </a:xfrm>
          <a:prstGeom prst="rect">
            <a:avLst/>
          </a:prstGeom>
          <a:noFill/>
          <a:ln>
            <a:noFill/>
          </a:ln>
        </p:spPr>
      </p:pic>
      <p:pic>
        <p:nvPicPr>
          <p:cNvPr id="6" name="图片 5" descr="C:\Users\郝晓刚\AppData\Local\Temp\WeChat Files\64a52691c1a5ea1d72e86122281cb4a3.jpg"/>
          <p:cNvPicPr/>
          <p:nvPr/>
        </p:nvPicPr>
        <p:blipFill>
          <a:blip r:embed="rId4"/>
          <a:stretch>
            <a:fillRect/>
          </a:stretch>
        </p:blipFill>
        <p:spPr bwMode="auto">
          <a:xfrm>
            <a:off x="4643438" y="571486"/>
            <a:ext cx="4214841" cy="4500594"/>
          </a:xfrm>
          <a:prstGeom prst="rect">
            <a:avLst/>
          </a:prstGeom>
          <a:noFill/>
          <a:ln>
            <a:noFill/>
          </a:ln>
        </p:spPr>
      </p:pic>
      <p:sp>
        <p:nvSpPr>
          <p:cNvPr id="8" name="TextBox 18">
            <a:extLst>
              <a:ext uri="{FF2B5EF4-FFF2-40B4-BE49-F238E27FC236}">
                <a16:creationId xmlns="" xmlns:a16="http://schemas.microsoft.com/office/drawing/2014/main" id="{6D2FC9D8-D917-476B-9025-6A987096AEB2}"/>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9" name="五边形 19">
            <a:extLst>
              <a:ext uri="{FF2B5EF4-FFF2-40B4-BE49-F238E27FC236}">
                <a16:creationId xmlns="" xmlns:a16="http://schemas.microsoft.com/office/drawing/2014/main" id="{D5217E10-8567-4CE9-B4BA-89CA768BDF4D}"/>
              </a:ext>
            </a:extLst>
          </p:cNvPr>
          <p:cNvSpPr/>
          <p:nvPr/>
        </p:nvSpPr>
        <p:spPr>
          <a:xfrm>
            <a:off x="0" y="863864"/>
            <a:ext cx="2627785" cy="555758"/>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17">
            <a:extLst>
              <a:ext uri="{FF2B5EF4-FFF2-40B4-BE49-F238E27FC236}">
                <a16:creationId xmlns="" xmlns:a16="http://schemas.microsoft.com/office/drawing/2014/main" id="{A55C6FDC-956A-4307-85F2-A80EBE727591}"/>
              </a:ext>
            </a:extLst>
          </p:cNvPr>
          <p:cNvSpPr/>
          <p:nvPr/>
        </p:nvSpPr>
        <p:spPr>
          <a:xfrm>
            <a:off x="35495" y="571486"/>
            <a:ext cx="9001001" cy="4513716"/>
          </a:xfrm>
          <a:prstGeom prst="roundRect">
            <a:avLst>
              <a:gd name="adj" fmla="val 6769"/>
            </a:avLst>
          </a:prstGeom>
          <a:no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a:extLst>
              <a:ext uri="{FF2B5EF4-FFF2-40B4-BE49-F238E27FC236}">
                <a16:creationId xmlns="" xmlns:a16="http://schemas.microsoft.com/office/drawing/2014/main" id="{92CBDD9C-175C-45FF-ABB2-BE89C74AC2AB}"/>
              </a:ext>
            </a:extLst>
          </p:cNvPr>
          <p:cNvSpPr txBox="1"/>
          <p:nvPr/>
        </p:nvSpPr>
        <p:spPr>
          <a:xfrm>
            <a:off x="609186" y="1063711"/>
            <a:ext cx="7248962" cy="22215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a:t>
            </a:r>
            <a:r>
              <a:rPr lang="zh-CN" altLang="en-US" dirty="0" smtClean="0">
                <a:solidFill>
                  <a:srgbClr val="FFFFFF"/>
                </a:solidFill>
              </a:rPr>
              <a:t>工程</a:t>
            </a:r>
            <a:r>
              <a:rPr lang="zh-CN" altLang="en-US" dirty="0">
                <a:solidFill>
                  <a:srgbClr val="FFFFFF"/>
                </a:solidFill>
              </a:rPr>
              <a:t>量统计</a:t>
            </a:r>
          </a:p>
        </p:txBody>
      </p:sp>
      <p:pic>
        <p:nvPicPr>
          <p:cNvPr id="13"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446842885"/>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0" y="627534"/>
            <a:ext cx="9036496" cy="4457668"/>
            <a:chOff x="78544" y="626040"/>
            <a:chExt cx="3007419"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138514" y="626040"/>
              <a:ext cx="2947449"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26723"/>
              <a:ext cx="879670"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73634" y="1037345"/>
              <a:ext cx="713254"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建筑</a:t>
              </a:r>
              <a:endParaRPr lang="zh-CN" altLang="en-US" dirty="0">
                <a:solidFill>
                  <a:srgbClr val="FFFFFF"/>
                </a:solidFill>
              </a:endParaRPr>
            </a:p>
          </p:txBody>
        </p:sp>
      </p:grpSp>
      <p:pic>
        <p:nvPicPr>
          <p:cNvPr id="3" name="图片 2">
            <a:extLst>
              <a:ext uri="{FF2B5EF4-FFF2-40B4-BE49-F238E27FC236}">
                <a16:creationId xmlns="" xmlns:a16="http://schemas.microsoft.com/office/drawing/2014/main" id="{87DD9E2C-8FA6-4889-99F3-7C000000C032}"/>
              </a:ext>
            </a:extLst>
          </p:cNvPr>
          <p:cNvPicPr>
            <a:picLocks noChangeAspect="1"/>
          </p:cNvPicPr>
          <p:nvPr/>
        </p:nvPicPr>
        <p:blipFill>
          <a:blip r:embed="rId3"/>
          <a:stretch>
            <a:fillRect/>
          </a:stretch>
        </p:blipFill>
        <p:spPr>
          <a:xfrm>
            <a:off x="4143372" y="642924"/>
            <a:ext cx="3429024" cy="4370797"/>
          </a:xfrm>
          <a:prstGeom prst="rect">
            <a:avLst/>
          </a:prstGeom>
        </p:spPr>
      </p:pic>
      <p:sp>
        <p:nvSpPr>
          <p:cNvPr id="12" name="矩形 11">
            <a:extLst>
              <a:ext uri="{FF2B5EF4-FFF2-40B4-BE49-F238E27FC236}">
                <a16:creationId xmlns="" xmlns:a16="http://schemas.microsoft.com/office/drawing/2014/main" id="{37E3E4B0-9F17-47D0-8871-678AFC2B6211}"/>
              </a:ext>
            </a:extLst>
          </p:cNvPr>
          <p:cNvSpPr/>
          <p:nvPr/>
        </p:nvSpPr>
        <p:spPr>
          <a:xfrm>
            <a:off x="272040" y="1419622"/>
            <a:ext cx="2993812" cy="4168513"/>
          </a:xfrm>
          <a:prstGeom prst="rect">
            <a:avLst/>
          </a:prstGeom>
        </p:spPr>
        <p:txBody>
          <a:bodyPr wrap="square">
            <a:spAutoFit/>
          </a:bodyPr>
          <a:lstStyle/>
          <a:p>
            <a:pPr>
              <a:lnSpc>
                <a:spcPct val="150000"/>
              </a:lnSpc>
            </a:pPr>
            <a:r>
              <a:rPr lang="zh-CN" altLang="en-US" sz="1400" dirty="0">
                <a:latin typeface="楷体" panose="02010609060101010101" pitchFamily="49" charset="-122"/>
                <a:ea typeface="楷体" panose="02010609060101010101" pitchFamily="49" charset="-122"/>
              </a:rPr>
              <a:t>   基于</a:t>
            </a:r>
            <a:r>
              <a:rPr lang="en-US" altLang="zh-CN" sz="1400" dirty="0">
                <a:latin typeface="楷体" panose="02010609060101010101" pitchFamily="49" charset="-122"/>
                <a:ea typeface="楷体" panose="02010609060101010101" pitchFamily="49" charset="-122"/>
              </a:rPr>
              <a:t>BIM</a:t>
            </a:r>
            <a:r>
              <a:rPr lang="zh-CN" altLang="en-US" sz="1400" dirty="0">
                <a:latin typeface="楷体" panose="02010609060101010101" pitchFamily="49" charset="-122"/>
                <a:ea typeface="楷体" panose="02010609060101010101" pitchFamily="49" charset="-122"/>
              </a:rPr>
              <a:t>的二维制图表达是以三维设计模型为基础，通过剖切的方式形成平面、立面、剖面等二维断面图。对于复杂节点，应借助三维透视图和轴测图进行表达。</a:t>
            </a:r>
          </a:p>
          <a:p>
            <a:pPr>
              <a:lnSpc>
                <a:spcPct val="150000"/>
              </a:lnSpc>
            </a:pPr>
            <a:r>
              <a:rPr lang="zh-CN" altLang="en-US" sz="1400" dirty="0">
                <a:latin typeface="楷体" panose="02010609060101010101" pitchFamily="49" charset="-122"/>
                <a:ea typeface="楷体" panose="02010609060101010101" pitchFamily="49" charset="-122"/>
              </a:rPr>
              <a:t>    </a:t>
            </a:r>
            <a:r>
              <a:rPr lang="en-US" altLang="zh-CN" sz="1400" dirty="0">
                <a:latin typeface="楷体" panose="02010609060101010101" pitchFamily="49" charset="-122"/>
                <a:ea typeface="楷体" panose="02010609060101010101" pitchFamily="49" charset="-122"/>
              </a:rPr>
              <a:t>BIM</a:t>
            </a:r>
            <a:r>
              <a:rPr lang="zh-CN" altLang="en-US" sz="1400" dirty="0">
                <a:latin typeface="楷体" panose="02010609060101010101" pitchFamily="49" charset="-122"/>
                <a:ea typeface="楷体" panose="02010609060101010101" pitchFamily="49" charset="-122"/>
              </a:rPr>
              <a:t>的二维制图表达主要目的是保证单专业内的平面图、立面图、剖面图、详图等表达的一致性和及时性，消除专业间设计冲突与信息不对称的情况，为后续设计交底、施工等提供依据。</a:t>
            </a: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1"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2657278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35495" y="571486"/>
            <a:ext cx="9001001" cy="4513716"/>
            <a:chOff x="90357"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357"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359287"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3" name="图片 2">
            <a:extLst>
              <a:ext uri="{FF2B5EF4-FFF2-40B4-BE49-F238E27FC236}">
                <a16:creationId xmlns="" xmlns:a16="http://schemas.microsoft.com/office/drawing/2014/main" id="{3ED63324-6C9D-430F-9336-636F4334E36F}"/>
              </a:ext>
            </a:extLst>
          </p:cNvPr>
          <p:cNvPicPr>
            <a:picLocks noChangeAspect="1"/>
          </p:cNvPicPr>
          <p:nvPr/>
        </p:nvPicPr>
        <p:blipFill>
          <a:blip r:embed="rId3"/>
          <a:stretch>
            <a:fillRect/>
          </a:stretch>
        </p:blipFill>
        <p:spPr>
          <a:xfrm>
            <a:off x="642910" y="1142990"/>
            <a:ext cx="7987373" cy="3781256"/>
          </a:xfrm>
          <a:prstGeom prst="rect">
            <a:avLst/>
          </a:prstGeom>
        </p:spPr>
      </p:pic>
      <p:sp>
        <p:nvSpPr>
          <p:cNvPr id="8" name="五边形 19">
            <a:extLst>
              <a:ext uri="{FF2B5EF4-FFF2-40B4-BE49-F238E27FC236}">
                <a16:creationId xmlns="" xmlns:a16="http://schemas.microsoft.com/office/drawing/2014/main" id="{45441436-D234-4BF8-A593-F901204E3367}"/>
              </a:ext>
            </a:extLst>
          </p:cNvPr>
          <p:cNvSpPr/>
          <p:nvPr/>
        </p:nvSpPr>
        <p:spPr>
          <a:xfrm>
            <a:off x="0" y="746897"/>
            <a:ext cx="2357422" cy="39609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3">
            <a:extLst>
              <a:ext uri="{FF2B5EF4-FFF2-40B4-BE49-F238E27FC236}">
                <a16:creationId xmlns="" xmlns:a16="http://schemas.microsoft.com/office/drawing/2014/main" id="{A27EEA27-B9F0-47FB-82BB-FA81EE594285}"/>
              </a:ext>
            </a:extLst>
          </p:cNvPr>
          <p:cNvSpPr txBox="1"/>
          <p:nvPr/>
        </p:nvSpPr>
        <p:spPr>
          <a:xfrm>
            <a:off x="142844" y="856108"/>
            <a:ext cx="2357454"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建筑</a:t>
            </a:r>
            <a:endParaRPr lang="zh-CN" altLang="en-US" dirty="0">
              <a:solidFill>
                <a:srgbClr val="FFFFFF"/>
              </a:solidFill>
            </a:endParaRPr>
          </a:p>
        </p:txBody>
      </p:sp>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608481011"/>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30374"/>
          </a:xfrm>
          <a:prstGeom prst="rect">
            <a:avLst/>
          </a:prstGeom>
          <a:noFill/>
        </p:spPr>
        <p:txBody>
          <a:bodyPr wrap="square" rtlCol="0">
            <a:spAutoFit/>
          </a:bodyPr>
          <a:lstStyle/>
          <a:p>
            <a:pPr>
              <a:lnSpc>
                <a:spcPct val="120000"/>
              </a:lnSpc>
            </a:pPr>
            <a:r>
              <a:rPr lang="en-US" altLang="zh-CN" sz="2000" b="1" dirty="0">
                <a:solidFill>
                  <a:schemeClr val="tx1">
                    <a:lumMod val="75000"/>
                    <a:lumOff val="25000"/>
                  </a:schemeClr>
                </a:solidFill>
              </a:rPr>
              <a:t>BIM</a:t>
            </a:r>
            <a:r>
              <a:rPr lang="zh-CN" altLang="en-US" sz="2000" b="1" dirty="0">
                <a:solidFill>
                  <a:schemeClr val="tx1">
                    <a:lumMod val="75000"/>
                    <a:lumOff val="25000"/>
                  </a:schemeClr>
                </a:solidFill>
              </a:rPr>
              <a:t>简介</a:t>
            </a:r>
          </a:p>
        </p:txBody>
      </p:sp>
      <p:grpSp>
        <p:nvGrpSpPr>
          <p:cNvPr id="2" name="组合 1"/>
          <p:cNvGrpSpPr/>
          <p:nvPr/>
        </p:nvGrpSpPr>
        <p:grpSpPr>
          <a:xfrm>
            <a:off x="253787" y="987574"/>
            <a:ext cx="8636425" cy="3794030"/>
            <a:chOff x="935596" y="699542"/>
            <a:chExt cx="7296893" cy="3672408"/>
          </a:xfrm>
        </p:grpSpPr>
        <p:sp>
          <p:nvSpPr>
            <p:cNvPr id="29" name="圆角矩形 28"/>
            <p:cNvSpPr/>
            <p:nvPr/>
          </p:nvSpPr>
          <p:spPr>
            <a:xfrm>
              <a:off x="935596" y="1001750"/>
              <a:ext cx="7272808" cy="3370200"/>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9"/>
            <p:cNvGrpSpPr/>
            <p:nvPr/>
          </p:nvGrpSpPr>
          <p:grpSpPr>
            <a:xfrm>
              <a:off x="1403648" y="699542"/>
              <a:ext cx="2851138" cy="557194"/>
              <a:chOff x="947324" y="607654"/>
              <a:chExt cx="2851138" cy="557194"/>
            </a:xfrm>
          </p:grpSpPr>
          <p:sp>
            <p:nvSpPr>
              <p:cNvPr id="31" name="圆角矩形 30"/>
              <p:cNvSpPr/>
              <p:nvPr/>
            </p:nvSpPr>
            <p:spPr>
              <a:xfrm>
                <a:off x="947324" y="607654"/>
                <a:ext cx="2400540" cy="5571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2"/>
              <p:cNvSpPr txBox="1"/>
              <p:nvPr/>
            </p:nvSpPr>
            <p:spPr>
              <a:xfrm>
                <a:off x="947324" y="693858"/>
                <a:ext cx="2851138" cy="327621"/>
              </a:xfrm>
              <a:prstGeom prst="rect">
                <a:avLst/>
              </a:prstGeom>
              <a:noFill/>
            </p:spPr>
            <p:txBody>
              <a:bodyPr wrap="square" lIns="91361" tIns="45679" rIns="91361" bIns="45679">
                <a:spAutoFit/>
              </a:bodyPr>
              <a:lstStyle/>
              <a:p>
                <a:pPr>
                  <a:defRPr/>
                </a:pPr>
                <a:r>
                  <a:rPr lang="en-US" altLang="zh-CN" sz="1600" b="1" dirty="0">
                    <a:solidFill>
                      <a:schemeClr val="bg1"/>
                    </a:solidFill>
                    <a:latin typeface="微软雅黑" pitchFamily="34" charset="-122"/>
                    <a:ea typeface="微软雅黑" pitchFamily="34" charset="-122"/>
                  </a:rPr>
                  <a:t>BIM</a:t>
                </a:r>
                <a:r>
                  <a:rPr lang="zh-CN" altLang="en-US" sz="1600" b="1" dirty="0">
                    <a:solidFill>
                      <a:schemeClr val="bg1"/>
                    </a:solidFill>
                    <a:latin typeface="微软雅黑" pitchFamily="34" charset="-122"/>
                    <a:ea typeface="微软雅黑" pitchFamily="34" charset="-122"/>
                  </a:rPr>
                  <a:t>定义</a:t>
                </a:r>
              </a:p>
            </p:txBody>
          </p:sp>
        </p:grpSp>
        <p:sp>
          <p:nvSpPr>
            <p:cNvPr id="33" name="矩形 32"/>
            <p:cNvSpPr/>
            <p:nvPr/>
          </p:nvSpPr>
          <p:spPr>
            <a:xfrm>
              <a:off x="959681" y="1558944"/>
              <a:ext cx="7272808" cy="2234328"/>
            </a:xfrm>
            <a:prstGeom prst="rect">
              <a:avLst/>
            </a:prstGeom>
          </p:spPr>
          <p:txBody>
            <a:bodyPr wrap="square">
              <a:spAutoFit/>
            </a:bodyPr>
            <a:lstStyle/>
            <a:p>
              <a:pPr>
                <a:lnSpc>
                  <a:spcPct val="200000"/>
                </a:lnSpc>
              </a:pPr>
              <a:r>
                <a:rPr lang="zh-CN" altLang="en-US" dirty="0"/>
                <a:t>     作为一种全新的理念，正逐步为建筑行业所熟知。</a:t>
              </a:r>
              <a:r>
                <a:rPr lang="zh-CN" altLang="en-US" dirty="0">
                  <a:solidFill>
                    <a:srgbClr val="000000"/>
                  </a:solidFill>
                  <a:latin typeface="+mn-ea"/>
                  <a:sym typeface="Century Schoolbook" pitchFamily="18" charset="0"/>
                </a:rPr>
                <a:t>所谓</a:t>
              </a:r>
              <a:r>
                <a:rPr lang="en-US" altLang="zh-CN" dirty="0">
                  <a:solidFill>
                    <a:srgbClr val="000000"/>
                  </a:solidFill>
                  <a:latin typeface="+mn-ea"/>
                  <a:sym typeface="Century Schoolbook" pitchFamily="18" charset="0"/>
                </a:rPr>
                <a:t>BIM</a:t>
              </a:r>
              <a:r>
                <a:rPr lang="zh-CN" altLang="en-US" dirty="0">
                  <a:solidFill>
                    <a:srgbClr val="000000"/>
                  </a:solidFill>
                  <a:latin typeface="+mn-ea"/>
                  <a:sym typeface="Century Schoolbook" pitchFamily="18" charset="0"/>
                </a:rPr>
                <a:t>是指基于先进三维数字设计解决方案所构建的可视化</a:t>
              </a:r>
              <a:r>
                <a:rPr lang="zh-CN" altLang="en-US" dirty="0" smtClean="0">
                  <a:solidFill>
                    <a:srgbClr val="000000"/>
                  </a:solidFill>
                  <a:latin typeface="+mn-ea"/>
                  <a:sym typeface="Century Schoolbook" pitchFamily="18" charset="0"/>
                </a:rPr>
                <a:t>的建筑信息模型</a:t>
              </a:r>
              <a:r>
                <a:rPr lang="en-US" altLang="zh-CN" dirty="0">
                  <a:solidFill>
                    <a:srgbClr val="000000"/>
                  </a:solidFill>
                  <a:latin typeface="+mn-ea"/>
                  <a:sym typeface="Century Schoolbook" pitchFamily="18" charset="0"/>
                </a:rPr>
                <a:t>(</a:t>
              </a:r>
              <a:r>
                <a:rPr lang="en-US" altLang="zh-CN" dirty="0" err="1">
                  <a:solidFill>
                    <a:srgbClr val="000000"/>
                  </a:solidFill>
                  <a:latin typeface="+mn-ea"/>
                  <a:sym typeface="Century Schoolbook" pitchFamily="18" charset="0"/>
                </a:rPr>
                <a:t>BuildingInformationModel</a:t>
              </a:r>
              <a:r>
                <a:rPr lang="en-US" altLang="zh-CN" dirty="0">
                  <a:solidFill>
                    <a:srgbClr val="000000"/>
                  </a:solidFill>
                  <a:latin typeface="+mn-ea"/>
                  <a:sym typeface="Century Schoolbook" pitchFamily="18" charset="0"/>
                </a:rPr>
                <a:t>)</a:t>
              </a:r>
              <a:r>
                <a:rPr lang="zh-CN" altLang="en-US" dirty="0">
                  <a:solidFill>
                    <a:srgbClr val="000000"/>
                  </a:solidFill>
                  <a:latin typeface="+mn-ea"/>
                  <a:sym typeface="Century Schoolbook" pitchFamily="18" charset="0"/>
                </a:rPr>
                <a:t>简称</a:t>
              </a:r>
              <a:r>
                <a:rPr lang="en-US" altLang="zh-CN" dirty="0">
                  <a:solidFill>
                    <a:srgbClr val="000000"/>
                  </a:solidFill>
                  <a:latin typeface="+mn-ea"/>
                  <a:sym typeface="Century Schoolbook" pitchFamily="18" charset="0"/>
                </a:rPr>
                <a:t>BIM</a:t>
              </a:r>
              <a:r>
                <a:rPr lang="zh-CN" altLang="en-US" dirty="0">
                  <a:solidFill>
                    <a:srgbClr val="000000"/>
                  </a:solidFill>
                  <a:latin typeface="+mn-ea"/>
                  <a:sym typeface="Century Schoolbook" pitchFamily="18" charset="0"/>
                </a:rPr>
                <a:t>，使得整个工程项目在设计、施工和运维等各个阶段都能够有效实现节省能源、节约成本、降低污染和提高效率。</a:t>
              </a:r>
              <a:endParaRPr lang="zh-CN" altLang="en-US" sz="1400" dirty="0">
                <a:solidFill>
                  <a:schemeClr val="tx2">
                    <a:lumMod val="75000"/>
                  </a:schemeClr>
                </a:solidFill>
                <a:latin typeface="+mn-ea"/>
              </a:endParaRPr>
            </a:p>
          </p:txBody>
        </p:sp>
      </p:grpSp>
      <p:pic>
        <p:nvPicPr>
          <p:cNvPr id="9"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396008771"/>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35495" y="571486"/>
            <a:ext cx="9001001" cy="4513716"/>
            <a:chOff x="90357"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357"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359287"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3" name="图片 2">
            <a:extLst>
              <a:ext uri="{FF2B5EF4-FFF2-40B4-BE49-F238E27FC236}">
                <a16:creationId xmlns="" xmlns:a16="http://schemas.microsoft.com/office/drawing/2014/main" id="{3ED63324-6C9D-430F-9336-636F4334E36F}"/>
              </a:ext>
            </a:extLst>
          </p:cNvPr>
          <p:cNvPicPr>
            <a:picLocks noChangeAspect="1"/>
          </p:cNvPicPr>
          <p:nvPr/>
        </p:nvPicPr>
        <p:blipFill>
          <a:blip r:embed="rId3"/>
          <a:stretch>
            <a:fillRect/>
          </a:stretch>
        </p:blipFill>
        <p:spPr>
          <a:xfrm>
            <a:off x="2414862" y="571486"/>
            <a:ext cx="6311151" cy="4464497"/>
          </a:xfrm>
          <a:prstGeom prst="rect">
            <a:avLst/>
          </a:prstGeom>
        </p:spPr>
      </p:pic>
      <p:sp>
        <p:nvSpPr>
          <p:cNvPr id="8" name="五边形 19">
            <a:extLst>
              <a:ext uri="{FF2B5EF4-FFF2-40B4-BE49-F238E27FC236}">
                <a16:creationId xmlns="" xmlns:a16="http://schemas.microsoft.com/office/drawing/2014/main" id="{45441436-D234-4BF8-A593-F901204E3367}"/>
              </a:ext>
            </a:extLst>
          </p:cNvPr>
          <p:cNvSpPr/>
          <p:nvPr/>
        </p:nvSpPr>
        <p:spPr>
          <a:xfrm>
            <a:off x="0" y="746897"/>
            <a:ext cx="2357422" cy="39609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3">
            <a:extLst>
              <a:ext uri="{FF2B5EF4-FFF2-40B4-BE49-F238E27FC236}">
                <a16:creationId xmlns="" xmlns:a16="http://schemas.microsoft.com/office/drawing/2014/main" id="{A27EEA27-B9F0-47FB-82BB-FA81EE594285}"/>
              </a:ext>
            </a:extLst>
          </p:cNvPr>
          <p:cNvSpPr txBox="1"/>
          <p:nvPr/>
        </p:nvSpPr>
        <p:spPr>
          <a:xfrm>
            <a:off x="142844" y="856108"/>
            <a:ext cx="2357454" cy="215444"/>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建筑</a:t>
            </a:r>
            <a:endParaRPr lang="zh-CN" altLang="en-US" dirty="0">
              <a:solidFill>
                <a:srgbClr val="FFFFFF"/>
              </a:solidFill>
            </a:endParaRPr>
          </a:p>
        </p:txBody>
      </p:sp>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608481011"/>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0" y="571486"/>
            <a:ext cx="9036496" cy="4513716"/>
            <a:chOff x="78544" y="626040"/>
            <a:chExt cx="3007419"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357"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08137"/>
              <a:ext cx="808344" cy="33505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964556"/>
              <a:ext cx="689479" cy="34030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smtClean="0">
                  <a:solidFill>
                    <a:srgbClr val="FFFFFF"/>
                  </a:solidFill>
                </a:rPr>
                <a:t>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建筑</a:t>
              </a:r>
            </a:p>
            <a:p>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4" name="图片 3">
            <a:extLst>
              <a:ext uri="{FF2B5EF4-FFF2-40B4-BE49-F238E27FC236}">
                <a16:creationId xmlns="" xmlns:a16="http://schemas.microsoft.com/office/drawing/2014/main" id="{04EC6545-1944-4751-AD3D-A806BE4A444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9430" t="5776" r="21652" b="1775"/>
          <a:stretch/>
        </p:blipFill>
        <p:spPr>
          <a:xfrm>
            <a:off x="2571736" y="642924"/>
            <a:ext cx="6301934" cy="4377098"/>
          </a:xfrm>
          <a:prstGeom prst="rect">
            <a:avLst/>
          </a:prstGeom>
        </p:spPr>
      </p:pic>
      <p:pic>
        <p:nvPicPr>
          <p:cNvPr id="12" name="图片 11">
            <a:extLst>
              <a:ext uri="{FF2B5EF4-FFF2-40B4-BE49-F238E27FC236}">
                <a16:creationId xmlns="" xmlns:a16="http://schemas.microsoft.com/office/drawing/2014/main" id="{5B94551E-3730-418C-9FD9-AE355798186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50347" t="21715" r="34812" b="54125"/>
          <a:stretch/>
        </p:blipFill>
        <p:spPr>
          <a:xfrm>
            <a:off x="53735" y="1571618"/>
            <a:ext cx="3222339" cy="2770546"/>
          </a:xfrm>
          <a:prstGeom prst="rect">
            <a:avLst/>
          </a:prstGeom>
        </p:spPr>
      </p:pic>
      <p:pic>
        <p:nvPicPr>
          <p:cNvPr id="13"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51128449"/>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0" y="642924"/>
            <a:ext cx="9017170" cy="4377098"/>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808212"/>
              <a:ext cx="832119" cy="29090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887357"/>
              <a:ext cx="76080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给排水</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a:blip r:embed="rId3"/>
          <a:stretch>
            <a:fillRect/>
          </a:stretch>
        </p:blipFill>
        <p:spPr>
          <a:xfrm>
            <a:off x="928662" y="1348934"/>
            <a:ext cx="7858180" cy="3651708"/>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42924"/>
            <a:ext cx="9017170" cy="4377098"/>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808212"/>
              <a:ext cx="832119" cy="29090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887357"/>
              <a:ext cx="76080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给排水</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a:blip r:embed="rId3"/>
          <a:stretch>
            <a:fillRect/>
          </a:stretch>
        </p:blipFill>
        <p:spPr>
          <a:xfrm>
            <a:off x="2500298" y="714362"/>
            <a:ext cx="6051951" cy="4286280"/>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42924"/>
            <a:ext cx="9017170" cy="4377098"/>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808212"/>
              <a:ext cx="832119" cy="29090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887357"/>
              <a:ext cx="76080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给排水</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a:blip r:embed="rId3"/>
          <a:stretch>
            <a:fillRect/>
          </a:stretch>
        </p:blipFill>
        <p:spPr>
          <a:xfrm>
            <a:off x="2500297" y="714362"/>
            <a:ext cx="6045713" cy="4286280"/>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42924"/>
            <a:ext cx="9017170" cy="4500576"/>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808212"/>
              <a:ext cx="832119" cy="29090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887357"/>
              <a:ext cx="76080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采暖</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a:blip r:embed="rId3"/>
          <a:stretch>
            <a:fillRect/>
          </a:stretch>
        </p:blipFill>
        <p:spPr>
          <a:xfrm>
            <a:off x="571472" y="1357304"/>
            <a:ext cx="8305680" cy="3714758"/>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42924"/>
            <a:ext cx="9017170" cy="4377098"/>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808212"/>
              <a:ext cx="832119" cy="29090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887357"/>
              <a:ext cx="76080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采暖</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a:blip r:embed="rId3"/>
          <a:stretch>
            <a:fillRect/>
          </a:stretch>
        </p:blipFill>
        <p:spPr>
          <a:xfrm>
            <a:off x="2505657" y="714362"/>
            <a:ext cx="6034993" cy="4286280"/>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6" name="组合 16">
            <a:extLst>
              <a:ext uri="{FF2B5EF4-FFF2-40B4-BE49-F238E27FC236}">
                <a16:creationId xmlns="" xmlns:a16="http://schemas.microsoft.com/office/drawing/2014/main" id="{0C08D60A-5074-4C42-99DF-17D3C93A54FC}"/>
              </a:ext>
            </a:extLst>
          </p:cNvPr>
          <p:cNvGrpSpPr/>
          <p:nvPr/>
        </p:nvGrpSpPr>
        <p:grpSpPr>
          <a:xfrm>
            <a:off x="0" y="571486"/>
            <a:ext cx="9036496" cy="4513716"/>
            <a:chOff x="78544" y="626040"/>
            <a:chExt cx="3007419"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357"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26723"/>
              <a:ext cx="737019" cy="376350"/>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1020976"/>
              <a:ext cx="641929" cy="17015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电气</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3" name="图片 2">
            <a:extLst>
              <a:ext uri="{FF2B5EF4-FFF2-40B4-BE49-F238E27FC236}">
                <a16:creationId xmlns="" xmlns:a16="http://schemas.microsoft.com/office/drawing/2014/main" id="{C009C169-853F-4112-90F9-46679465A11C}"/>
              </a:ext>
            </a:extLst>
          </p:cNvPr>
          <p:cNvPicPr>
            <a:picLocks noChangeAspect="1"/>
          </p:cNvPicPr>
          <p:nvPr/>
        </p:nvPicPr>
        <p:blipFill>
          <a:blip r:embed="rId3"/>
          <a:stretch>
            <a:fillRect/>
          </a:stretch>
        </p:blipFill>
        <p:spPr>
          <a:xfrm>
            <a:off x="500034" y="1428742"/>
            <a:ext cx="8158344" cy="3643320"/>
          </a:xfrm>
          <a:prstGeom prst="rect">
            <a:avLst/>
          </a:prstGeom>
        </p:spPr>
      </p:pic>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031385569"/>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71486"/>
            <a:ext cx="9036496" cy="4513716"/>
            <a:chOff x="78544" y="626040"/>
            <a:chExt cx="3007419"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90357"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26723"/>
              <a:ext cx="737019" cy="376350"/>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1020976"/>
              <a:ext cx="641929" cy="17015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万郡</a:t>
              </a:r>
              <a:r>
                <a:rPr lang="en-US" altLang="zh-CN" dirty="0" smtClean="0">
                  <a:solidFill>
                    <a:srgbClr val="FFFFFF"/>
                  </a:solidFill>
                </a:rPr>
                <a:t>23# 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电气</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3" name="图片 2">
            <a:extLst>
              <a:ext uri="{FF2B5EF4-FFF2-40B4-BE49-F238E27FC236}">
                <a16:creationId xmlns="" xmlns:a16="http://schemas.microsoft.com/office/drawing/2014/main" id="{C009C169-853F-4112-90F9-46679465A11C}"/>
              </a:ext>
            </a:extLst>
          </p:cNvPr>
          <p:cNvPicPr>
            <a:picLocks noChangeAspect="1"/>
          </p:cNvPicPr>
          <p:nvPr/>
        </p:nvPicPr>
        <p:blipFill>
          <a:blip r:embed="rId3"/>
          <a:stretch>
            <a:fillRect/>
          </a:stretch>
        </p:blipFill>
        <p:spPr>
          <a:xfrm>
            <a:off x="722374" y="1428742"/>
            <a:ext cx="7850153" cy="3643320"/>
          </a:xfrm>
          <a:prstGeom prst="rect">
            <a:avLst/>
          </a:prstGeom>
        </p:spPr>
      </p:pic>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031385569"/>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42924"/>
            <a:ext cx="9017170" cy="4377098"/>
            <a:chOff x="78544" y="575491"/>
            <a:chExt cx="3000987"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83925" y="575491"/>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26723"/>
              <a:ext cx="771859"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1064048"/>
              <a:ext cx="713254" cy="17546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smtClean="0">
                  <a:solidFill>
                    <a:srgbClr val="FFFFFF"/>
                  </a:solidFill>
                </a:rPr>
                <a:t>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机电</a:t>
              </a:r>
              <a:endParaRPr lang="zh-CN" altLang="en-US" dirty="0">
                <a:solidFill>
                  <a:srgbClr val="FFFFFF"/>
                </a:solidFill>
              </a:endParaRPr>
            </a:p>
          </p:txBody>
        </p:sp>
      </p:grpSp>
      <p:pic>
        <p:nvPicPr>
          <p:cNvPr id="4" name="图片 3">
            <a:extLst>
              <a:ext uri="{FF2B5EF4-FFF2-40B4-BE49-F238E27FC236}">
                <a16:creationId xmlns="" xmlns:a16="http://schemas.microsoft.com/office/drawing/2014/main" id="{01B82BD5-6F33-4454-8FF1-E00A94E29E12}"/>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3775" t="5280" r="22438" b="9751"/>
          <a:stretch/>
        </p:blipFill>
        <p:spPr>
          <a:xfrm>
            <a:off x="2339751" y="694982"/>
            <a:ext cx="6405803" cy="4305660"/>
          </a:xfrm>
          <a:prstGeom prst="rect">
            <a:avLst/>
          </a:prstGeom>
        </p:spPr>
      </p:pic>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1" name="TextBox 13">
            <a:extLst>
              <a:ext uri="{FF2B5EF4-FFF2-40B4-BE49-F238E27FC236}">
                <a16:creationId xmlns="" xmlns:a16="http://schemas.microsoft.com/office/drawing/2014/main" id="{A27EEA27-B9F0-47FB-82BB-FA81EE594285}"/>
              </a:ext>
            </a:extLst>
          </p:cNvPr>
          <p:cNvSpPr txBox="1"/>
          <p:nvPr/>
        </p:nvSpPr>
        <p:spPr>
          <a:xfrm>
            <a:off x="571472" y="2428874"/>
            <a:ext cx="92869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B0F0"/>
                </a:solidFill>
              </a:rPr>
              <a:t>换热站</a:t>
            </a:r>
            <a:endParaRPr lang="zh-CN" altLang="en-US" sz="1600" dirty="0">
              <a:solidFill>
                <a:srgbClr val="00B0F0"/>
              </a:solidFill>
            </a:endParaRPr>
          </a:p>
        </p:txBody>
      </p:sp>
    </p:spTree>
    <p:extLst>
      <p:ext uri="{BB962C8B-B14F-4D97-AF65-F5344CB8AC3E}">
        <p14:creationId xmlns="" xmlns:p14="http://schemas.microsoft.com/office/powerpoint/2010/main" val="1134661996"/>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30374"/>
          </a:xfrm>
          <a:prstGeom prst="rect">
            <a:avLst/>
          </a:prstGeom>
          <a:noFill/>
        </p:spPr>
        <p:txBody>
          <a:bodyPr wrap="square" rtlCol="0">
            <a:spAutoFit/>
          </a:bodyPr>
          <a:lstStyle/>
          <a:p>
            <a:pPr>
              <a:lnSpc>
                <a:spcPct val="120000"/>
              </a:lnSpc>
            </a:pPr>
            <a:r>
              <a:rPr lang="en-US" altLang="zh-CN" sz="2000" b="1" dirty="0">
                <a:solidFill>
                  <a:schemeClr val="tx1">
                    <a:lumMod val="75000"/>
                    <a:lumOff val="25000"/>
                  </a:schemeClr>
                </a:solidFill>
              </a:rPr>
              <a:t>BIM</a:t>
            </a:r>
            <a:r>
              <a:rPr lang="zh-CN" altLang="en-US" sz="2000" b="1" dirty="0">
                <a:solidFill>
                  <a:schemeClr val="tx1">
                    <a:lumMod val="75000"/>
                    <a:lumOff val="25000"/>
                  </a:schemeClr>
                </a:solidFill>
              </a:rPr>
              <a:t>简介</a:t>
            </a:r>
          </a:p>
        </p:txBody>
      </p:sp>
      <p:grpSp>
        <p:nvGrpSpPr>
          <p:cNvPr id="2" name="组合 1"/>
          <p:cNvGrpSpPr/>
          <p:nvPr/>
        </p:nvGrpSpPr>
        <p:grpSpPr>
          <a:xfrm>
            <a:off x="253787" y="987574"/>
            <a:ext cx="8640981" cy="4020129"/>
            <a:chOff x="935596" y="699542"/>
            <a:chExt cx="7300742" cy="3891259"/>
          </a:xfrm>
        </p:grpSpPr>
        <p:sp>
          <p:nvSpPr>
            <p:cNvPr id="29" name="圆角矩形 28"/>
            <p:cNvSpPr/>
            <p:nvPr/>
          </p:nvSpPr>
          <p:spPr>
            <a:xfrm>
              <a:off x="935596" y="1001750"/>
              <a:ext cx="7272808" cy="3370200"/>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403648" y="699542"/>
              <a:ext cx="2851138" cy="557194"/>
              <a:chOff x="947324" y="607654"/>
              <a:chExt cx="2851138" cy="557194"/>
            </a:xfrm>
          </p:grpSpPr>
          <p:sp>
            <p:nvSpPr>
              <p:cNvPr id="31" name="圆角矩形 30"/>
              <p:cNvSpPr/>
              <p:nvPr/>
            </p:nvSpPr>
            <p:spPr>
              <a:xfrm>
                <a:off x="947324" y="607654"/>
                <a:ext cx="2400540" cy="5571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2"/>
              <p:cNvSpPr txBox="1"/>
              <p:nvPr/>
            </p:nvSpPr>
            <p:spPr>
              <a:xfrm>
                <a:off x="947324" y="693858"/>
                <a:ext cx="2851138" cy="327621"/>
              </a:xfrm>
              <a:prstGeom prst="rect">
                <a:avLst/>
              </a:prstGeom>
              <a:noFill/>
            </p:spPr>
            <p:txBody>
              <a:bodyPr wrap="square" lIns="91361" tIns="45679" rIns="91361" bIns="45679">
                <a:spAutoFit/>
              </a:bodyPr>
              <a:lstStyle/>
              <a:p>
                <a:pPr>
                  <a:defRPr/>
                </a:pPr>
                <a:r>
                  <a:rPr lang="en-US" altLang="zh-CN" sz="1600" b="1" dirty="0">
                    <a:solidFill>
                      <a:schemeClr val="bg1"/>
                    </a:solidFill>
                    <a:latin typeface="微软雅黑" pitchFamily="34" charset="-122"/>
                    <a:ea typeface="微软雅黑" pitchFamily="34" charset="-122"/>
                  </a:rPr>
                  <a:t>BIM</a:t>
                </a:r>
                <a:r>
                  <a:rPr lang="zh-CN" altLang="en-US" sz="1600" b="1" dirty="0">
                    <a:solidFill>
                      <a:schemeClr val="bg1"/>
                    </a:solidFill>
                    <a:latin typeface="微软雅黑" pitchFamily="34" charset="-122"/>
                    <a:ea typeface="微软雅黑" pitchFamily="34" charset="-122"/>
                  </a:rPr>
                  <a:t>应用模式</a:t>
                </a:r>
              </a:p>
            </p:txBody>
          </p:sp>
        </p:grpSp>
        <p:sp>
          <p:nvSpPr>
            <p:cNvPr id="33" name="矩形 32"/>
            <p:cNvSpPr/>
            <p:nvPr/>
          </p:nvSpPr>
          <p:spPr>
            <a:xfrm>
              <a:off x="1083292" y="1403160"/>
              <a:ext cx="7153046" cy="3187641"/>
            </a:xfrm>
            <a:prstGeom prst="rect">
              <a:avLst/>
            </a:prstGeom>
          </p:spPr>
          <p:txBody>
            <a:bodyPr wrap="square">
              <a:spAutoFit/>
            </a:bodyPr>
            <a:lstStyle/>
            <a:p>
              <a:pPr>
                <a:lnSpc>
                  <a:spcPct val="200000"/>
                </a:lnSpc>
              </a:pPr>
              <a:r>
                <a:rPr lang="zh-CN" altLang="en-US" dirty="0"/>
                <a:t>     </a:t>
              </a:r>
              <a:r>
                <a:rPr lang="en-US" altLang="zh-CN" dirty="0"/>
                <a:t>BIM</a:t>
              </a:r>
              <a:r>
                <a:rPr lang="zh-CN" altLang="en-US" dirty="0"/>
                <a:t>技术应用模式根据阶段不同，一般分为两种：</a:t>
              </a:r>
            </a:p>
            <a:p>
              <a:pPr>
                <a:lnSpc>
                  <a:spcPct val="200000"/>
                </a:lnSpc>
              </a:pPr>
              <a:r>
                <a:rPr lang="en-US" altLang="zh-CN" dirty="0"/>
                <a:t>1</a:t>
              </a:r>
              <a:r>
                <a:rPr lang="zh-CN" altLang="en-US" dirty="0"/>
                <a:t>）全生命周期应用：</a:t>
              </a:r>
              <a:r>
                <a:rPr lang="zh-CN" altLang="en-US" dirty="0" smtClean="0"/>
                <a:t>方案设计、施工图设计</a:t>
              </a:r>
              <a:r>
                <a:rPr lang="zh-CN" altLang="en-US" dirty="0"/>
                <a:t>、施工准备、施工实施</a:t>
              </a:r>
              <a:r>
                <a:rPr lang="zh-CN" altLang="en-US" dirty="0" smtClean="0"/>
                <a:t>、运维的</a:t>
              </a:r>
              <a:r>
                <a:rPr lang="zh-CN" altLang="en-US" dirty="0"/>
                <a:t>全生命周期</a:t>
              </a:r>
              <a:r>
                <a:rPr lang="en-US" altLang="zh-CN" dirty="0"/>
                <a:t>BIM</a:t>
              </a:r>
              <a:r>
                <a:rPr lang="zh-CN" altLang="en-US" dirty="0"/>
                <a:t>技术应用；</a:t>
              </a:r>
            </a:p>
            <a:p>
              <a:pPr>
                <a:lnSpc>
                  <a:spcPct val="200000"/>
                </a:lnSpc>
              </a:pPr>
              <a:r>
                <a:rPr lang="en-US" altLang="zh-CN" dirty="0"/>
                <a:t>2</a:t>
              </a:r>
              <a:r>
                <a:rPr lang="zh-CN" altLang="en-US" dirty="0"/>
                <a:t>）阶段性应用：选择</a:t>
              </a:r>
              <a:r>
                <a:rPr lang="zh-CN" altLang="en-US" dirty="0" smtClean="0"/>
                <a:t>方案设计、</a:t>
              </a:r>
              <a:r>
                <a:rPr lang="zh-CN" altLang="en-US" dirty="0"/>
                <a:t>施工图设计、施工准备、施工实施</a:t>
              </a:r>
              <a:r>
                <a:rPr lang="zh-CN" altLang="en-US" dirty="0" smtClean="0"/>
                <a:t>、运维的</a:t>
              </a:r>
              <a:r>
                <a:rPr lang="zh-CN" altLang="en-US" dirty="0"/>
                <a:t>部分阶段应用</a:t>
              </a:r>
              <a:r>
                <a:rPr lang="en-US" altLang="zh-CN" dirty="0"/>
                <a:t>BIM</a:t>
              </a:r>
              <a:r>
                <a:rPr lang="zh-CN" altLang="en-US" dirty="0"/>
                <a:t>技术。</a:t>
              </a:r>
            </a:p>
            <a:p>
              <a:pPr>
                <a:lnSpc>
                  <a:spcPct val="200000"/>
                </a:lnSpc>
              </a:pPr>
              <a:endParaRPr lang="zh-CN" altLang="en-US" sz="1400" dirty="0">
                <a:solidFill>
                  <a:schemeClr val="tx2">
                    <a:lumMod val="75000"/>
                  </a:schemeClr>
                </a:solidFill>
                <a:latin typeface="+mn-ea"/>
              </a:endParaRPr>
            </a:p>
          </p:txBody>
        </p:sp>
      </p:grpSp>
      <p:pic>
        <p:nvPicPr>
          <p:cNvPr id="9"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506612455"/>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629784"/>
            <a:ext cx="9001001" cy="4513716"/>
            <a:chOff x="78544" y="672082"/>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78544" y="672082"/>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19">
              <a:extLst>
                <a:ext uri="{FF2B5EF4-FFF2-40B4-BE49-F238E27FC236}">
                  <a16:creationId xmlns="" xmlns:a16="http://schemas.microsoft.com/office/drawing/2014/main" id="{45441436-D234-4BF8-A593-F901204E3367}"/>
                </a:ext>
              </a:extLst>
            </p:cNvPr>
            <p:cNvSpPr/>
            <p:nvPr/>
          </p:nvSpPr>
          <p:spPr>
            <a:xfrm>
              <a:off x="78544" y="926723"/>
              <a:ext cx="689469" cy="432770"/>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26084" y="1064048"/>
              <a:ext cx="737029" cy="34030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smtClean="0">
                  <a:solidFill>
                    <a:srgbClr val="FFFFFF"/>
                  </a:solidFill>
                </a:rPr>
                <a:t>BIM</a:t>
              </a:r>
              <a:r>
                <a:rPr lang="zh-CN" altLang="en-US" dirty="0" smtClean="0">
                  <a:solidFill>
                    <a:srgbClr val="FFFFFF"/>
                  </a:solidFill>
                </a:rPr>
                <a:t>出图</a:t>
              </a:r>
              <a:r>
                <a:rPr lang="en-US" altLang="zh-CN" dirty="0" smtClean="0">
                  <a:solidFill>
                    <a:srgbClr val="FFFFFF"/>
                  </a:solidFill>
                </a:rPr>
                <a:t>—</a:t>
              </a:r>
              <a:r>
                <a:rPr lang="zh-CN" altLang="en-US" dirty="0" smtClean="0">
                  <a:solidFill>
                    <a:srgbClr val="FFFFFF"/>
                  </a:solidFill>
                </a:rPr>
                <a:t>机电</a:t>
              </a:r>
              <a:endParaRPr lang="en-US" altLang="zh-CN" dirty="0" smtClean="0">
                <a:solidFill>
                  <a:srgbClr val="FFFFFF"/>
                </a:solidFill>
              </a:endParaRPr>
            </a:p>
            <a:p>
              <a:endParaRPr lang="zh-CN" altLang="en-US" dirty="0">
                <a:solidFill>
                  <a:srgbClr val="FFFFFF"/>
                </a:solidFill>
              </a:endParaRPr>
            </a:p>
          </p:txBody>
        </p:sp>
      </p:grpSp>
      <p:pic>
        <p:nvPicPr>
          <p:cNvPr id="3" name="图片 2">
            <a:extLst>
              <a:ext uri="{FF2B5EF4-FFF2-40B4-BE49-F238E27FC236}">
                <a16:creationId xmlns="" xmlns:a16="http://schemas.microsoft.com/office/drawing/2014/main" id="{C009C169-853F-4112-90F9-46679465A11C}"/>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9857" t="6864" r="26356" b="8142"/>
          <a:stretch/>
        </p:blipFill>
        <p:spPr>
          <a:xfrm>
            <a:off x="2183493" y="642924"/>
            <a:ext cx="6531911" cy="4442278"/>
          </a:xfrm>
          <a:prstGeom prst="rect">
            <a:avLst/>
          </a:prstGeom>
        </p:spPr>
      </p:pic>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3" name="TextBox 13">
            <a:extLst>
              <a:ext uri="{FF2B5EF4-FFF2-40B4-BE49-F238E27FC236}">
                <a16:creationId xmlns="" xmlns:a16="http://schemas.microsoft.com/office/drawing/2014/main" id="{A27EEA27-B9F0-47FB-82BB-FA81EE594285}"/>
              </a:ext>
            </a:extLst>
          </p:cNvPr>
          <p:cNvSpPr txBox="1"/>
          <p:nvPr/>
        </p:nvSpPr>
        <p:spPr>
          <a:xfrm>
            <a:off x="571472" y="2428874"/>
            <a:ext cx="92869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B0F0"/>
                </a:solidFill>
              </a:rPr>
              <a:t>换热站</a:t>
            </a:r>
            <a:endParaRPr lang="zh-CN" altLang="en-US" sz="1600" dirty="0">
              <a:solidFill>
                <a:srgbClr val="00B0F0"/>
              </a:solidFill>
            </a:endParaRPr>
          </a:p>
        </p:txBody>
      </p:sp>
    </p:spTree>
    <p:extLst>
      <p:ext uri="{BB962C8B-B14F-4D97-AF65-F5344CB8AC3E}">
        <p14:creationId xmlns="" xmlns:p14="http://schemas.microsoft.com/office/powerpoint/2010/main" val="2031385569"/>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71486"/>
            <a:ext cx="8945887" cy="4513716"/>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926723"/>
              <a:ext cx="73959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8" y="1025669"/>
              <a:ext cx="5053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机电</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4" name="图片 3">
            <a:extLst>
              <a:ext uri="{FF2B5EF4-FFF2-40B4-BE49-F238E27FC236}">
                <a16:creationId xmlns="" xmlns:a16="http://schemas.microsoft.com/office/drawing/2014/main" id="{FC39A846-8C44-4841-B026-4406C3DC83FF}"/>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7601"/>
          <a:stretch/>
        </p:blipFill>
        <p:spPr>
          <a:xfrm>
            <a:off x="2294858" y="642924"/>
            <a:ext cx="6381598" cy="4411377"/>
          </a:xfrm>
          <a:prstGeom prst="rect">
            <a:avLst/>
          </a:prstGeom>
        </p:spPr>
      </p:pic>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3" name="TextBox 13">
            <a:extLst>
              <a:ext uri="{FF2B5EF4-FFF2-40B4-BE49-F238E27FC236}">
                <a16:creationId xmlns="" xmlns:a16="http://schemas.microsoft.com/office/drawing/2014/main" id="{A27EEA27-B9F0-47FB-82BB-FA81EE594285}"/>
              </a:ext>
            </a:extLst>
          </p:cNvPr>
          <p:cNvSpPr txBox="1"/>
          <p:nvPr/>
        </p:nvSpPr>
        <p:spPr>
          <a:xfrm>
            <a:off x="571472" y="2428874"/>
            <a:ext cx="92869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B0F0"/>
                </a:solidFill>
              </a:rPr>
              <a:t>换热站</a:t>
            </a:r>
            <a:endParaRPr lang="zh-CN" altLang="en-US" sz="1600" dirty="0">
              <a:solidFill>
                <a:srgbClr val="00B0F0"/>
              </a:solidFill>
            </a:endParaRPr>
          </a:p>
        </p:txBody>
      </p:sp>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71486"/>
            <a:ext cx="8945887" cy="4572014"/>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926723"/>
              <a:ext cx="73959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8" y="1025669"/>
              <a:ext cx="5053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景观</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4" name="图片 3">
            <a:extLst>
              <a:ext uri="{FF2B5EF4-FFF2-40B4-BE49-F238E27FC236}">
                <a16:creationId xmlns="" xmlns:a16="http://schemas.microsoft.com/office/drawing/2014/main" id="{FC39A846-8C44-4841-B026-4406C3DC83FF}"/>
              </a:ext>
            </a:extLst>
          </p:cNvPr>
          <p:cNvPicPr>
            <a:picLocks noChangeAspect="1"/>
          </p:cNvPicPr>
          <p:nvPr/>
        </p:nvPicPr>
        <p:blipFill>
          <a:blip r:embed="rId3"/>
          <a:stretch>
            <a:fillRect/>
          </a:stretch>
        </p:blipFill>
        <p:spPr>
          <a:xfrm>
            <a:off x="2299242" y="642924"/>
            <a:ext cx="6372829" cy="4411377"/>
          </a:xfrm>
          <a:prstGeom prst="rect">
            <a:avLst/>
          </a:prstGeom>
        </p:spPr>
      </p:pic>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建筑景观.png"/>
          <p:cNvPicPr>
            <a:picLocks noChangeAspect="1"/>
          </p:cNvPicPr>
          <p:nvPr/>
        </p:nvPicPr>
        <p:blipFill>
          <a:blip r:embed="rId3"/>
          <a:srcRect t="11111"/>
          <a:stretch>
            <a:fillRect/>
          </a:stretch>
        </p:blipFill>
        <p:spPr>
          <a:xfrm>
            <a:off x="0" y="571486"/>
            <a:ext cx="9144000" cy="4572014"/>
          </a:xfrm>
          <a:prstGeom prst="rect">
            <a:avLst/>
          </a:prstGeom>
        </p:spPr>
      </p:pic>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7"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8" name="TextBox 13">
            <a:extLst>
              <a:ext uri="{FF2B5EF4-FFF2-40B4-BE49-F238E27FC236}">
                <a16:creationId xmlns="" xmlns:a16="http://schemas.microsoft.com/office/drawing/2014/main" id="{A27EEA27-B9F0-47FB-82BB-FA81EE594285}"/>
              </a:ext>
            </a:extLst>
          </p:cNvPr>
          <p:cNvSpPr txBox="1"/>
          <p:nvPr/>
        </p:nvSpPr>
        <p:spPr>
          <a:xfrm>
            <a:off x="428597" y="1000114"/>
            <a:ext cx="928694"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B0F0"/>
                </a:solidFill>
              </a:rPr>
              <a:t>景观模型</a:t>
            </a:r>
            <a:endParaRPr lang="zh-CN" altLang="en-US" sz="1600" dirty="0">
              <a:solidFill>
                <a:srgbClr val="00B0F0"/>
              </a:solidFill>
            </a:endParaRPr>
          </a:p>
        </p:txBody>
      </p:sp>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4" name="图片 3">
            <a:extLst>
              <a:ext uri="{FF2B5EF4-FFF2-40B4-BE49-F238E27FC236}">
                <a16:creationId xmlns="" xmlns:a16="http://schemas.microsoft.com/office/drawing/2014/main" id="{FC39A846-8C44-4841-B026-4406C3DC83FF}"/>
              </a:ext>
            </a:extLst>
          </p:cNvPr>
          <p:cNvPicPr>
            <a:picLocks noChangeAspect="1"/>
          </p:cNvPicPr>
          <p:nvPr/>
        </p:nvPicPr>
        <p:blipFill>
          <a:blip r:embed="rId3"/>
          <a:stretch>
            <a:fillRect/>
          </a:stretch>
        </p:blipFill>
        <p:spPr>
          <a:xfrm>
            <a:off x="0" y="571486"/>
            <a:ext cx="9144000" cy="4572014"/>
          </a:xfrm>
          <a:prstGeom prst="rect">
            <a:avLst/>
          </a:prstGeom>
        </p:spPr>
      </p:pic>
      <p:pic>
        <p:nvPicPr>
          <p:cNvPr id="6"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71486"/>
            <a:ext cx="8945886" cy="4513713"/>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926723"/>
              <a:ext cx="673740" cy="372975"/>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7" y="1022683"/>
              <a:ext cx="481251" cy="16708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模型、图纸审查</a:t>
              </a:r>
              <a:endParaRPr lang="zh-CN" altLang="en-US" dirty="0">
                <a:solidFill>
                  <a:srgbClr val="FFFFFF"/>
                </a:solidFill>
              </a:endParaRPr>
            </a:p>
          </p:txBody>
        </p:sp>
      </p:grpSp>
      <p:pic>
        <p:nvPicPr>
          <p:cNvPr id="2050" name="Picture 2"/>
          <p:cNvPicPr>
            <a:picLocks noChangeAspect="1" noChangeArrowheads="1"/>
          </p:cNvPicPr>
          <p:nvPr/>
        </p:nvPicPr>
        <p:blipFill>
          <a:blip r:embed="rId3"/>
          <a:srcRect/>
          <a:stretch>
            <a:fillRect/>
          </a:stretch>
        </p:blipFill>
        <p:spPr bwMode="auto">
          <a:xfrm>
            <a:off x="1071538" y="1428742"/>
            <a:ext cx="3446170" cy="35915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500562" y="928676"/>
            <a:ext cx="3786214" cy="4031013"/>
          </a:xfrm>
          <a:prstGeom prst="rect">
            <a:avLst/>
          </a:prstGeom>
          <a:noFill/>
          <a:ln w="9525">
            <a:noFill/>
            <a:miter lim="800000"/>
            <a:headEnd/>
            <a:tailEnd/>
          </a:ln>
          <a:effectLst/>
        </p:spPr>
      </p:pic>
      <p:pic>
        <p:nvPicPr>
          <p:cNvPr id="11"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施工图设计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52391" y="571486"/>
            <a:ext cx="8893495" cy="4513713"/>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7" y="897032"/>
              <a:ext cx="574929" cy="16708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a:t>
              </a:r>
              <a:r>
                <a:rPr lang="zh-CN" altLang="en-US" dirty="0" smtClean="0">
                  <a:solidFill>
                    <a:srgbClr val="FFFFFF"/>
                  </a:solidFill>
                </a:rPr>
                <a:t>图</a:t>
              </a:r>
              <a:r>
                <a:rPr lang="en-US" altLang="zh-CN" dirty="0" smtClean="0">
                  <a:solidFill>
                    <a:srgbClr val="FFFFFF"/>
                  </a:solidFill>
                </a:rPr>
                <a:t>—</a:t>
              </a:r>
              <a:r>
                <a:rPr lang="zh-CN" altLang="en-US" dirty="0" smtClean="0">
                  <a:solidFill>
                    <a:srgbClr val="FFFFFF"/>
                  </a:solidFill>
                </a:rPr>
                <a:t>图纸审查</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3074" name="Picture 2"/>
          <p:cNvPicPr>
            <a:picLocks noChangeAspect="1" noChangeArrowheads="1"/>
          </p:cNvPicPr>
          <p:nvPr/>
        </p:nvPicPr>
        <p:blipFill>
          <a:blip r:embed="rId3"/>
          <a:srcRect/>
          <a:stretch>
            <a:fillRect/>
          </a:stretch>
        </p:blipFill>
        <p:spPr bwMode="auto">
          <a:xfrm>
            <a:off x="285720" y="642924"/>
            <a:ext cx="4118400" cy="4335158"/>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429123" y="642924"/>
            <a:ext cx="3919097" cy="4369704"/>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2" name="Picture 4">
            <a:extLst>
              <a:ext uri="{FF2B5EF4-FFF2-40B4-BE49-F238E27FC236}">
                <a16:creationId xmlns="" xmlns:a16="http://schemas.microsoft.com/office/drawing/2014/main" id="{12B7D368-6367-4460-A530-C4BB1623101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80" r="16430"/>
          <a:stretch/>
        </p:blipFill>
        <p:spPr bwMode="auto">
          <a:xfrm>
            <a:off x="1907704" y="1779662"/>
            <a:ext cx="1656999" cy="13795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46"/>
          <p:cNvSpPr txBox="1"/>
          <p:nvPr/>
        </p:nvSpPr>
        <p:spPr>
          <a:xfrm>
            <a:off x="4101420" y="1971824"/>
            <a:ext cx="4828298" cy="781290"/>
          </a:xfrm>
          <a:prstGeom prst="rect">
            <a:avLst/>
          </a:prstGeom>
          <a:noFill/>
        </p:spPr>
        <p:txBody>
          <a:bodyPr wrap="none" lIns="0" tIns="0" rIns="0" bIns="0" anchor="ctr" anchorCtr="0">
            <a:normAutofit/>
          </a:bodyPr>
          <a:lstStyle/>
          <a:p>
            <a:r>
              <a:rPr lang="zh-CN" altLang="en-US" sz="4000" b="1" dirty="0" smtClean="0">
                <a:solidFill>
                  <a:schemeClr val="tx1">
                    <a:lumMod val="85000"/>
                    <a:lumOff val="15000"/>
                  </a:schemeClr>
                </a:solidFill>
                <a:latin typeface="+mn-lt"/>
                <a:ea typeface="+mn-ea"/>
                <a:cs typeface="+mn-ea"/>
                <a:sym typeface="+mn-lt"/>
              </a:rPr>
              <a:t>钢结构</a:t>
            </a:r>
            <a:r>
              <a:rPr lang="en-US" altLang="zh-CN" sz="4000" b="1" dirty="0" smtClean="0">
                <a:solidFill>
                  <a:schemeClr val="tx1">
                    <a:lumMod val="85000"/>
                    <a:lumOff val="15000"/>
                  </a:schemeClr>
                </a:solidFill>
                <a:latin typeface="+mn-lt"/>
                <a:ea typeface="+mn-ea"/>
                <a:cs typeface="+mn-ea"/>
                <a:sym typeface="+mn-lt"/>
              </a:rPr>
              <a:t>BIM</a:t>
            </a:r>
            <a:r>
              <a:rPr lang="zh-CN" altLang="en-US" sz="4000" b="1" dirty="0" smtClean="0">
                <a:solidFill>
                  <a:schemeClr val="tx1">
                    <a:lumMod val="85000"/>
                    <a:lumOff val="15000"/>
                  </a:schemeClr>
                </a:solidFill>
                <a:latin typeface="+mn-lt"/>
                <a:ea typeface="+mn-ea"/>
                <a:cs typeface="+mn-ea"/>
                <a:sym typeface="+mn-lt"/>
              </a:rPr>
              <a:t>深化设计</a:t>
            </a:r>
            <a:endParaRPr lang="zh-CN" altLang="en-US" sz="4000" b="1" dirty="0">
              <a:solidFill>
                <a:schemeClr val="tx1">
                  <a:lumMod val="85000"/>
                  <a:lumOff val="15000"/>
                </a:schemeClr>
              </a:solidFill>
              <a:latin typeface="+mn-lt"/>
              <a:ea typeface="+mn-ea"/>
              <a:cs typeface="+mn-ea"/>
              <a:sym typeface="+mn-lt"/>
            </a:endParaRPr>
          </a:p>
        </p:txBody>
      </p:sp>
      <p:sp>
        <p:nvSpPr>
          <p:cNvPr id="14" name="矩形 13"/>
          <p:cNvSpPr/>
          <p:nvPr/>
        </p:nvSpPr>
        <p:spPr>
          <a:xfrm>
            <a:off x="3045240" y="2807291"/>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058439" y="2820065"/>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05</a:t>
            </a:r>
            <a:endParaRPr lang="zh-CN" altLang="en-US" sz="5400" spc="300" dirty="0">
              <a:solidFill>
                <a:schemeClr val="bg1"/>
              </a:solidFill>
              <a:latin typeface="Agency FB" panose="020B0503020202020204" pitchFamily="34" charset="0"/>
              <a:cs typeface="+mn-ea"/>
              <a:sym typeface="+mn-lt"/>
            </a:endParaRPr>
          </a:p>
        </p:txBody>
      </p:sp>
      <p:sp>
        <p:nvSpPr>
          <p:cNvPr id="16" name="TextBox 47"/>
          <p:cNvSpPr txBox="1"/>
          <p:nvPr/>
        </p:nvSpPr>
        <p:spPr>
          <a:xfrm>
            <a:off x="4429124" y="2928940"/>
            <a:ext cx="3786214" cy="642942"/>
          </a:xfrm>
          <a:prstGeom prst="rect">
            <a:avLst/>
          </a:prstGeom>
          <a:noFill/>
        </p:spPr>
        <p:txBody>
          <a:bodyPr wrap="square" lIns="0" tIns="0" rIns="0" bIns="0" anchor="t" anchorCtr="0">
            <a:noAutofit/>
          </a:bodyPr>
          <a:lstStyle/>
          <a:p>
            <a:pPr>
              <a:lnSpc>
                <a:spcPct val="120000"/>
              </a:lnSpc>
            </a:pPr>
            <a:r>
              <a:rPr lang="zh-CN" altLang="en-US" sz="900" dirty="0" smtClean="0">
                <a:solidFill>
                  <a:sysClr val="windowText" lastClr="000000"/>
                </a:solidFill>
                <a:latin typeface="+mn-lt"/>
                <a:ea typeface="+mn-ea"/>
                <a:cs typeface="+mn-ea"/>
                <a:sym typeface="+mn-lt"/>
              </a:rPr>
              <a:t>钢结构深化    钢结构深化出图    钢筋深化</a:t>
            </a:r>
            <a:endParaRPr lang="zh-CN" altLang="en-US" sz="900" dirty="0">
              <a:solidFill>
                <a:sysClr val="windowText" lastClr="000000"/>
              </a:solidFill>
              <a:latin typeface="+mn-lt"/>
              <a:ea typeface="+mn-ea"/>
              <a:cs typeface="+mn-ea"/>
              <a:sym typeface="+mn-lt"/>
            </a:endParaRPr>
          </a:p>
        </p:txBody>
      </p:sp>
      <p:cxnSp>
        <p:nvCxnSpPr>
          <p:cNvPr id="17" name="直接连接符 16">
            <a:extLst>
              <a:ext uri="{FF2B5EF4-FFF2-40B4-BE49-F238E27FC236}">
                <a16:creationId xmlns="" xmlns:a16="http://schemas.microsoft.com/office/drawing/2014/main" id="{A065C97F-BEC9-48E0-A366-E672C77589BF}"/>
              </a:ext>
            </a:extLst>
          </p:cNvPr>
          <p:cNvCxnSpPr/>
          <p:nvPr/>
        </p:nvCxnSpPr>
        <p:spPr>
          <a:xfrm>
            <a:off x="4143372" y="2784476"/>
            <a:ext cx="4429156"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3687427"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r>
              <a:rPr lang="en-US" altLang="zh-CN" sz="2000" b="1" dirty="0" smtClean="0">
                <a:solidFill>
                  <a:schemeClr val="tx1">
                    <a:lumMod val="75000"/>
                    <a:lumOff val="25000"/>
                  </a:schemeClr>
                </a:solidFill>
              </a:rPr>
              <a:t> </a:t>
            </a:r>
            <a:endParaRPr lang="zh-CN" altLang="en-US" sz="2000" b="1" dirty="0">
              <a:solidFill>
                <a:schemeClr val="tx1">
                  <a:lumMod val="75000"/>
                  <a:lumOff val="25000"/>
                </a:schemeClr>
              </a:solidFill>
            </a:endParaRPr>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721985" y="1077494"/>
            <a:ext cx="7162382" cy="218153"/>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grpSp>
        <p:nvGrpSpPr>
          <p:cNvPr id="18" name="组合 16"/>
          <p:cNvGrpSpPr/>
          <p:nvPr/>
        </p:nvGrpSpPr>
        <p:grpSpPr>
          <a:xfrm>
            <a:off x="-5502" y="642924"/>
            <a:ext cx="2720114" cy="4357718"/>
            <a:chOff x="-5502" y="626040"/>
            <a:chExt cx="3168352" cy="4084765"/>
          </a:xfrm>
        </p:grpSpPr>
        <p:sp>
          <p:nvSpPr>
            <p:cNvPr id="19" name="圆角矩形 18"/>
            <p:cNvSpPr/>
            <p:nvPr/>
          </p:nvSpPr>
          <p:spPr>
            <a:xfrm>
              <a:off x="138514" y="626040"/>
              <a:ext cx="3024336" cy="4084765"/>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5502" y="926723"/>
              <a:ext cx="2777302"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59287" y="1025669"/>
              <a:ext cx="2412513" cy="201239"/>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钢结构深化</a:t>
              </a:r>
              <a:endParaRPr lang="zh-CN" altLang="en-US" dirty="0">
                <a:solidFill>
                  <a:srgbClr val="FFFFFF"/>
                </a:solidFill>
              </a:endParaRPr>
            </a:p>
          </p:txBody>
        </p:sp>
      </p:grpSp>
      <p:sp>
        <p:nvSpPr>
          <p:cNvPr id="22" name="矩形 21"/>
          <p:cNvSpPr/>
          <p:nvPr/>
        </p:nvSpPr>
        <p:spPr>
          <a:xfrm>
            <a:off x="142844" y="1408409"/>
            <a:ext cx="2500330" cy="3877985"/>
          </a:xfrm>
          <a:prstGeom prst="rect">
            <a:avLst/>
          </a:prstGeom>
        </p:spPr>
        <p:txBody>
          <a:bodyPr wrap="square">
            <a:spAutoFit/>
          </a:bodyPr>
          <a:lstStyle/>
          <a:p>
            <a:pPr>
              <a:lnSpc>
                <a:spcPct val="150000"/>
              </a:lnSpc>
            </a:pPr>
            <a:r>
              <a:rPr lang="en-US" altLang="zh-CN" sz="1400" dirty="0" smtClean="0">
                <a:latin typeface="楷体" panose="02010609060101010101" pitchFamily="49" charset="-122"/>
                <a:ea typeface="楷体" panose="02010609060101010101" pitchFamily="49" charset="-122"/>
              </a:rPr>
              <a:t>1. </a:t>
            </a:r>
            <a:r>
              <a:rPr lang="zh-CN" altLang="en-US" sz="1400" dirty="0" smtClean="0">
                <a:latin typeface="楷体" panose="02010609060101010101" pitchFamily="49" charset="-122"/>
                <a:ea typeface="楷体" panose="02010609060101010101" pitchFamily="49" charset="-122"/>
              </a:rPr>
              <a:t>钢结构深化设计中的节点设计，预留孔洞，预埋件设计，专业协调等工作</a:t>
            </a:r>
          </a:p>
          <a:p>
            <a:pPr>
              <a:lnSpc>
                <a:spcPct val="150000"/>
              </a:lnSpc>
            </a:pPr>
            <a:r>
              <a:rPr lang="en-US" altLang="zh-CN" sz="1400" dirty="0" smtClean="0">
                <a:latin typeface="楷体" panose="02010609060101010101" pitchFamily="49" charset="-122"/>
                <a:ea typeface="楷体" panose="02010609060101010101" pitchFamily="49" charset="-122"/>
              </a:rPr>
              <a:t>2. </a:t>
            </a:r>
            <a:r>
              <a:rPr lang="zh-CN" altLang="en-US" sz="1400" dirty="0" smtClean="0">
                <a:latin typeface="楷体" panose="02010609060101010101" pitchFamily="49" charset="-122"/>
                <a:ea typeface="楷体" panose="02010609060101010101" pitchFamily="49" charset="-122"/>
              </a:rPr>
              <a:t>在钢结构深化设计</a:t>
            </a:r>
            <a:r>
              <a:rPr lang="en-US" altLang="zh-CN" sz="1400" dirty="0" smtClean="0">
                <a:latin typeface="楷体" panose="02010609060101010101" pitchFamily="49" charset="-122"/>
                <a:ea typeface="楷体" panose="02010609060101010101" pitchFamily="49" charset="-122"/>
              </a:rPr>
              <a:t>BIM</a:t>
            </a:r>
            <a:r>
              <a:rPr lang="zh-CN" altLang="en-US" sz="1400" dirty="0" smtClean="0">
                <a:latin typeface="楷体" panose="02010609060101010101" pitchFamily="49" charset="-122"/>
                <a:ea typeface="楷体" panose="02010609060101010101" pitchFamily="49" charset="-122"/>
              </a:rPr>
              <a:t>应用中，可基于施工图设计模型和设计文件，施工工艺文件创建钢构深化设计模型，完成节点深化设计，输出工程量清单，平面布置图，节点深化图等</a:t>
            </a:r>
          </a:p>
          <a:p>
            <a:pPr>
              <a:lnSpc>
                <a:spcPct val="150000"/>
              </a:lnSpc>
            </a:pPr>
            <a:endParaRPr lang="zh-CN" altLang="en-US" sz="1400" dirty="0">
              <a:latin typeface="楷体" panose="02010609060101010101" pitchFamily="49" charset="-122"/>
              <a:ea typeface="楷体" panose="02010609060101010101" pitchFamily="49" charset="-122"/>
            </a:endParaRP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026" name="Picture 2"/>
          <p:cNvPicPr>
            <a:picLocks noChangeAspect="1" noChangeArrowheads="1"/>
          </p:cNvPicPr>
          <p:nvPr/>
        </p:nvPicPr>
        <p:blipFill>
          <a:blip r:embed="rId3"/>
          <a:srcRect/>
          <a:stretch>
            <a:fillRect/>
          </a:stretch>
        </p:blipFill>
        <p:spPr bwMode="auto">
          <a:xfrm>
            <a:off x="4071934" y="566287"/>
            <a:ext cx="4605345" cy="4791545"/>
          </a:xfrm>
          <a:prstGeom prst="rect">
            <a:avLst/>
          </a:prstGeom>
          <a:noFill/>
          <a:ln w="9525">
            <a:noFill/>
            <a:miter lim="800000"/>
            <a:headEnd/>
            <a:tailEnd/>
          </a:ln>
          <a:effectLst/>
        </p:spPr>
      </p:pic>
      <p:pic>
        <p:nvPicPr>
          <p:cNvPr id="13"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4" name="TextBox 13"/>
          <p:cNvSpPr txBox="1"/>
          <p:nvPr/>
        </p:nvSpPr>
        <p:spPr>
          <a:xfrm>
            <a:off x="2857488" y="1214428"/>
            <a:ext cx="1071570" cy="492443"/>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pPr algn="ctr"/>
            <a:r>
              <a:rPr lang="zh-CN" altLang="en-US" sz="1600" b="0" dirty="0" smtClean="0">
                <a:solidFill>
                  <a:srgbClr val="FF0000"/>
                </a:solidFill>
              </a:rPr>
              <a:t>万郡</a:t>
            </a:r>
            <a:r>
              <a:rPr lang="en-US" altLang="zh-CN" sz="1600" b="0" dirty="0" smtClean="0">
                <a:solidFill>
                  <a:srgbClr val="FF0000"/>
                </a:solidFill>
              </a:rPr>
              <a:t>23#</a:t>
            </a:r>
          </a:p>
          <a:p>
            <a:pPr algn="ctr"/>
            <a:r>
              <a:rPr lang="zh-CN" altLang="en-US" sz="1600" b="0" dirty="0" smtClean="0">
                <a:solidFill>
                  <a:srgbClr val="FF0000"/>
                </a:solidFill>
              </a:rPr>
              <a:t>钢结构模型</a:t>
            </a:r>
            <a:endParaRPr lang="zh-CN" altLang="en-US" sz="1600" b="0" dirty="0">
              <a:solidFill>
                <a:srgbClr val="FF0000"/>
              </a:solidFill>
            </a:endParaRPr>
          </a:p>
        </p:txBody>
      </p:sp>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a:extLst>
              <a:ext uri="{FF2B5EF4-FFF2-40B4-BE49-F238E27FC236}">
                <a16:creationId xmlns="" xmlns:a16="http://schemas.microsoft.com/office/drawing/2014/main" id="{A27EEA27-B9F0-47FB-82BB-FA81EE594285}"/>
              </a:ext>
            </a:extLst>
          </p:cNvPr>
          <p:cNvSpPr txBox="1"/>
          <p:nvPr/>
        </p:nvSpPr>
        <p:spPr>
          <a:xfrm>
            <a:off x="721985" y="1077494"/>
            <a:ext cx="7162382" cy="218153"/>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pic>
        <p:nvPicPr>
          <p:cNvPr id="12"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
        <p:nvSpPr>
          <p:cNvPr id="14" name="文本框 1"/>
          <p:cNvSpPr txBox="1"/>
          <p:nvPr>
            <p:custDataLst>
              <p:tags r:id="rId1"/>
            </p:custDataLst>
          </p:nvPr>
        </p:nvSpPr>
        <p:spPr>
          <a:xfrm>
            <a:off x="0" y="1"/>
            <a:ext cx="1928794" cy="57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normAutofit/>
          </a:bodyPr>
          <a:lstStyle>
            <a:lvl1pPr algn="r">
              <a:lnSpc>
                <a:spcPct val="90000"/>
              </a:lnSpc>
              <a:defRPr sz="3200" b="1">
                <a:solidFill>
                  <a:schemeClr val="accent1"/>
                </a:solidFill>
                <a:ea typeface="黑体" panose="02010609060101010101" pitchFamily="49" charset="-122"/>
                <a:cs typeface="+mj-cs"/>
              </a:defRPr>
            </a:lvl1pPr>
            <a:lvl2pPr algn="r">
              <a:lnSpc>
                <a:spcPct val="90000"/>
              </a:lnSpc>
              <a:defRPr sz="3200" b="1">
                <a:solidFill>
                  <a:schemeClr val="accent1"/>
                </a:solidFill>
                <a:ea typeface="黑体" panose="02010609060101010101" pitchFamily="49" charset="-122"/>
              </a:defRPr>
            </a:lvl2pPr>
            <a:lvl3pPr algn="r">
              <a:lnSpc>
                <a:spcPct val="90000"/>
              </a:lnSpc>
              <a:defRPr sz="3200" b="1">
                <a:solidFill>
                  <a:schemeClr val="accent1"/>
                </a:solidFill>
                <a:ea typeface="黑体" panose="02010609060101010101" pitchFamily="49" charset="-122"/>
              </a:defRPr>
            </a:lvl3pPr>
            <a:lvl4pPr algn="r">
              <a:lnSpc>
                <a:spcPct val="90000"/>
              </a:lnSpc>
              <a:defRPr sz="3200" b="1">
                <a:solidFill>
                  <a:schemeClr val="accent1"/>
                </a:solidFill>
                <a:ea typeface="黑体" panose="02010609060101010101" pitchFamily="49" charset="-122"/>
              </a:defRPr>
            </a:lvl4pPr>
            <a:lvl5pPr algn="r">
              <a:lnSpc>
                <a:spcPct val="90000"/>
              </a:lnSpc>
              <a:defRPr sz="3200" b="1">
                <a:solidFill>
                  <a:schemeClr val="accent1"/>
                </a:solidFill>
                <a:ea typeface="黑体" panose="02010609060101010101" pitchFamily="49" charset="-122"/>
              </a:defRPr>
            </a:lvl5pPr>
            <a:lvl6pPr marL="457200" algn="r" fontAlgn="base">
              <a:lnSpc>
                <a:spcPct val="90000"/>
              </a:lnSpc>
              <a:spcBef>
                <a:spcPct val="0"/>
              </a:spcBef>
              <a:spcAft>
                <a:spcPct val="0"/>
              </a:spcAft>
              <a:defRPr sz="3200" b="1">
                <a:solidFill>
                  <a:schemeClr val="accent1"/>
                </a:solidFill>
                <a:ea typeface="黑体" panose="02010609060101010101" pitchFamily="49" charset="-122"/>
              </a:defRPr>
            </a:lvl6pPr>
            <a:lvl7pPr marL="914400" algn="r" fontAlgn="base">
              <a:lnSpc>
                <a:spcPct val="90000"/>
              </a:lnSpc>
              <a:spcBef>
                <a:spcPct val="0"/>
              </a:spcBef>
              <a:spcAft>
                <a:spcPct val="0"/>
              </a:spcAft>
              <a:defRPr sz="3200" b="1">
                <a:solidFill>
                  <a:schemeClr val="accent1"/>
                </a:solidFill>
                <a:ea typeface="黑体" panose="02010609060101010101" pitchFamily="49" charset="-122"/>
              </a:defRPr>
            </a:lvl7pPr>
            <a:lvl8pPr marL="1371600" algn="r" fontAlgn="base">
              <a:lnSpc>
                <a:spcPct val="90000"/>
              </a:lnSpc>
              <a:spcBef>
                <a:spcPct val="0"/>
              </a:spcBef>
              <a:spcAft>
                <a:spcPct val="0"/>
              </a:spcAft>
              <a:defRPr sz="3200" b="1">
                <a:solidFill>
                  <a:schemeClr val="accent1"/>
                </a:solidFill>
                <a:ea typeface="黑体" panose="02010609060101010101" pitchFamily="49" charset="-122"/>
              </a:defRPr>
            </a:lvl8pPr>
            <a:lvl9pPr marL="1828800" algn="r" fontAlgn="base">
              <a:lnSpc>
                <a:spcPct val="90000"/>
              </a:lnSpc>
              <a:spcBef>
                <a:spcPct val="0"/>
              </a:spcBef>
              <a:spcAft>
                <a:spcPct val="0"/>
              </a:spcAft>
              <a:defRPr sz="3200" b="1">
                <a:solidFill>
                  <a:schemeClr val="accent1"/>
                </a:solidFill>
                <a:ea typeface="黑体" panose="02010609060101010101" pitchFamily="49" charset="-122"/>
              </a:defRPr>
            </a:lvl9pPr>
          </a:lstStyle>
          <a:p>
            <a:r>
              <a:rPr lang="zh-CN" altLang="en-US" dirty="0">
                <a:ln w="12700">
                  <a:solidFill>
                    <a:schemeClr val="accent1"/>
                  </a:solidFill>
                  <a:prstDash val="solid"/>
                </a:ln>
                <a:solidFill>
                  <a:srgbClr val="00B0F0"/>
                </a:solidFill>
                <a:effectLst>
                  <a:outerShdw dist="38100" dir="2640000" algn="bl" rotWithShape="0">
                    <a:schemeClr val="accent1"/>
                  </a:outerShdw>
                </a:effectLst>
                <a:latin typeface="+mj-lt"/>
                <a:ea typeface="+mj-ea"/>
                <a:sym typeface="+mn-ea"/>
              </a:rPr>
              <a:t>深化流程</a:t>
            </a:r>
          </a:p>
        </p:txBody>
      </p:sp>
      <p:pic>
        <p:nvPicPr>
          <p:cNvPr id="15" name="图片 14"/>
          <p:cNvPicPr>
            <a:picLocks noChangeAspect="1"/>
          </p:cNvPicPr>
          <p:nvPr/>
        </p:nvPicPr>
        <p:blipFill>
          <a:blip r:embed="rId5"/>
          <a:srcRect/>
          <a:stretch>
            <a:fillRect/>
          </a:stretch>
        </p:blipFill>
        <p:spPr>
          <a:xfrm>
            <a:off x="142844" y="714362"/>
            <a:ext cx="8759520" cy="4185393"/>
          </a:xfrm>
          <a:prstGeom prst="rect">
            <a:avLst/>
          </a:prstGeom>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30374"/>
          </a:xfrm>
          <a:prstGeom prst="rect">
            <a:avLst/>
          </a:prstGeom>
          <a:noFill/>
        </p:spPr>
        <p:txBody>
          <a:bodyPr wrap="square" rtlCol="0">
            <a:spAutoFit/>
          </a:bodyPr>
          <a:lstStyle/>
          <a:p>
            <a:pPr>
              <a:lnSpc>
                <a:spcPct val="120000"/>
              </a:lnSpc>
            </a:pPr>
            <a:r>
              <a:rPr lang="en-US" altLang="zh-CN" sz="2000" b="1" dirty="0">
                <a:solidFill>
                  <a:schemeClr val="tx1">
                    <a:lumMod val="75000"/>
                    <a:lumOff val="25000"/>
                  </a:schemeClr>
                </a:solidFill>
              </a:rPr>
              <a:t>BIM</a:t>
            </a:r>
            <a:r>
              <a:rPr lang="zh-CN" altLang="en-US" sz="2000" b="1" dirty="0">
                <a:solidFill>
                  <a:schemeClr val="tx1">
                    <a:lumMod val="75000"/>
                    <a:lumOff val="25000"/>
                  </a:schemeClr>
                </a:solidFill>
              </a:rPr>
              <a:t>简介</a:t>
            </a:r>
          </a:p>
        </p:txBody>
      </p:sp>
      <p:grpSp>
        <p:nvGrpSpPr>
          <p:cNvPr id="2" name="组合 1"/>
          <p:cNvGrpSpPr/>
          <p:nvPr/>
        </p:nvGrpSpPr>
        <p:grpSpPr>
          <a:xfrm>
            <a:off x="253787" y="987574"/>
            <a:ext cx="8607919" cy="4013068"/>
            <a:chOff x="935596" y="699542"/>
            <a:chExt cx="7272808" cy="3672408"/>
          </a:xfrm>
        </p:grpSpPr>
        <p:sp>
          <p:nvSpPr>
            <p:cNvPr id="29" name="圆角矩形 28"/>
            <p:cNvSpPr/>
            <p:nvPr/>
          </p:nvSpPr>
          <p:spPr>
            <a:xfrm>
              <a:off x="935596" y="1001750"/>
              <a:ext cx="7272808" cy="3370200"/>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9"/>
            <p:cNvGrpSpPr/>
            <p:nvPr/>
          </p:nvGrpSpPr>
          <p:grpSpPr>
            <a:xfrm>
              <a:off x="1403648" y="699542"/>
              <a:ext cx="2851138" cy="557194"/>
              <a:chOff x="947324" y="607654"/>
              <a:chExt cx="2851138" cy="557194"/>
            </a:xfrm>
          </p:grpSpPr>
          <p:sp>
            <p:nvSpPr>
              <p:cNvPr id="31" name="圆角矩形 30"/>
              <p:cNvSpPr/>
              <p:nvPr/>
            </p:nvSpPr>
            <p:spPr>
              <a:xfrm>
                <a:off x="947324" y="607654"/>
                <a:ext cx="2400540" cy="5571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2"/>
              <p:cNvSpPr txBox="1"/>
              <p:nvPr/>
            </p:nvSpPr>
            <p:spPr>
              <a:xfrm>
                <a:off x="947324" y="693858"/>
                <a:ext cx="2851138" cy="309739"/>
              </a:xfrm>
              <a:prstGeom prst="rect">
                <a:avLst/>
              </a:prstGeom>
              <a:noFill/>
            </p:spPr>
            <p:txBody>
              <a:bodyPr wrap="square" lIns="91361" tIns="45679" rIns="91361" bIns="45679">
                <a:spAutoFit/>
              </a:bodyPr>
              <a:lstStyle/>
              <a:p>
                <a:pPr>
                  <a:defRPr/>
                </a:pPr>
                <a:r>
                  <a:rPr lang="en-US" altLang="zh-CN" sz="1600" b="1" dirty="0">
                    <a:solidFill>
                      <a:schemeClr val="bg1"/>
                    </a:solidFill>
                    <a:latin typeface="微软雅黑" pitchFamily="34" charset="-122"/>
                    <a:ea typeface="微软雅黑" pitchFamily="34" charset="-122"/>
                  </a:rPr>
                  <a:t>BIM</a:t>
                </a:r>
                <a:r>
                  <a:rPr lang="zh-CN" altLang="en-US" sz="1600" b="1" dirty="0" smtClean="0">
                    <a:solidFill>
                      <a:schemeClr val="bg1"/>
                    </a:solidFill>
                    <a:latin typeface="微软雅黑" pitchFamily="34" charset="-122"/>
                    <a:ea typeface="微软雅黑" pitchFamily="34" charset="-122"/>
                  </a:rPr>
                  <a:t>应用目标</a:t>
                </a:r>
                <a:endParaRPr lang="zh-CN" altLang="en-US" sz="1600" b="1" dirty="0">
                  <a:solidFill>
                    <a:schemeClr val="bg1"/>
                  </a:solidFill>
                  <a:latin typeface="微软雅黑" pitchFamily="34" charset="-122"/>
                  <a:ea typeface="微软雅黑" pitchFamily="34" charset="-122"/>
                </a:endParaRPr>
              </a:p>
            </p:txBody>
          </p:sp>
        </p:grpSp>
      </p:grpSp>
      <p:pic>
        <p:nvPicPr>
          <p:cNvPr id="10" name="图片 9">
            <a:extLst>
              <a:ext uri="{FF2B5EF4-FFF2-40B4-BE49-F238E27FC236}">
                <a16:creationId xmlns="" xmlns:a16="http://schemas.microsoft.com/office/drawing/2014/main" id="{6D72304C-462E-4696-BB97-5D804F35C9A6}"/>
              </a:ext>
            </a:extLst>
          </p:cNvPr>
          <p:cNvPicPr>
            <a:picLocks noChangeAspect="1"/>
          </p:cNvPicPr>
          <p:nvPr/>
        </p:nvPicPr>
        <p:blipFill>
          <a:blip r:embed="rId3"/>
          <a:srcRect t="8163"/>
          <a:stretch>
            <a:fillRect/>
          </a:stretch>
        </p:blipFill>
        <p:spPr>
          <a:xfrm>
            <a:off x="456429" y="1643056"/>
            <a:ext cx="8258975" cy="3214710"/>
          </a:xfrm>
          <a:prstGeom prst="rect">
            <a:avLst/>
          </a:prstGeom>
        </p:spPr>
      </p:pic>
      <p:pic>
        <p:nvPicPr>
          <p:cNvPr id="9"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506612455"/>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214282" y="571486"/>
            <a:ext cx="8750652" cy="4572014"/>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6" name="图片 15"/>
          <p:cNvPicPr>
            <a:picLocks noChangeAspect="1"/>
          </p:cNvPicPr>
          <p:nvPr/>
        </p:nvPicPr>
        <p:blipFill>
          <a:blip r:embed="rId3"/>
          <a:srcRect l="24478" t="10210" r="490" b="53725"/>
          <a:stretch>
            <a:fillRect/>
          </a:stretch>
        </p:blipFill>
        <p:spPr>
          <a:xfrm>
            <a:off x="5929322" y="3143255"/>
            <a:ext cx="2855243" cy="1857388"/>
          </a:xfrm>
          <a:prstGeom prst="rect">
            <a:avLst/>
          </a:prstGeom>
        </p:spPr>
      </p:pic>
      <p:pic>
        <p:nvPicPr>
          <p:cNvPr id="17" name="图片 16"/>
          <p:cNvPicPr>
            <a:picLocks noChangeAspect="1"/>
          </p:cNvPicPr>
          <p:nvPr/>
        </p:nvPicPr>
        <p:blipFill>
          <a:blip r:embed="rId4"/>
          <a:stretch>
            <a:fillRect/>
          </a:stretch>
        </p:blipFill>
        <p:spPr>
          <a:xfrm>
            <a:off x="6215074" y="571486"/>
            <a:ext cx="2357422" cy="2352873"/>
          </a:xfrm>
          <a:prstGeom prst="rect">
            <a:avLst/>
          </a:prstGeom>
        </p:spPr>
      </p:pic>
      <p:pic>
        <p:nvPicPr>
          <p:cNvPr id="18" name="图片 17"/>
          <p:cNvPicPr>
            <a:picLocks noChangeAspect="1"/>
          </p:cNvPicPr>
          <p:nvPr/>
        </p:nvPicPr>
        <p:blipFill>
          <a:blip r:embed="rId5"/>
          <a:srcRect l="7733" r="4160"/>
          <a:stretch>
            <a:fillRect/>
          </a:stretch>
        </p:blipFill>
        <p:spPr>
          <a:xfrm rot="5400000">
            <a:off x="1076032" y="-147388"/>
            <a:ext cx="1357322" cy="3080822"/>
          </a:xfrm>
          <a:prstGeom prst="rect">
            <a:avLst/>
          </a:prstGeom>
        </p:spPr>
      </p:pic>
      <p:sp>
        <p:nvSpPr>
          <p:cNvPr id="21" name="文本框 17"/>
          <p:cNvSpPr txBox="1"/>
          <p:nvPr/>
        </p:nvSpPr>
        <p:spPr>
          <a:xfrm>
            <a:off x="4929190" y="714362"/>
            <a:ext cx="1582420" cy="850233"/>
          </a:xfrm>
          <a:prstGeom prst="rect">
            <a:avLst/>
          </a:prstGeom>
          <a:noFill/>
        </p:spPr>
        <p:txBody>
          <a:bodyPr wrap="square" rtlCol="0">
            <a:spAutoFit/>
          </a:bodyPr>
          <a:lstStyle/>
          <a:p>
            <a:pPr>
              <a:lnSpc>
                <a:spcPct val="130000"/>
              </a:lnSpc>
            </a:pPr>
            <a:r>
              <a:rPr lang="zh-CN" altLang="en-US" sz="2000" dirty="0" smtClean="0">
                <a:solidFill>
                  <a:srgbClr val="00B0F0"/>
                </a:solidFill>
                <a:latin typeface="楷体" pitchFamily="49" charset="-122"/>
                <a:ea typeface="楷体" pitchFamily="49" charset="-122"/>
                <a:cs typeface="Segoe UI Historic" pitchFamily="34" charset="0"/>
              </a:rPr>
              <a:t>万郡</a:t>
            </a:r>
            <a:r>
              <a:rPr lang="en-US" altLang="zh-CN" sz="2000" dirty="0" smtClean="0">
                <a:solidFill>
                  <a:srgbClr val="00B0F0"/>
                </a:solidFill>
                <a:latin typeface="楷体" pitchFamily="49" charset="-122"/>
                <a:ea typeface="楷体" pitchFamily="49" charset="-122"/>
                <a:cs typeface="Segoe UI Historic" pitchFamily="34" charset="0"/>
              </a:rPr>
              <a:t>23</a:t>
            </a:r>
            <a:r>
              <a:rPr lang="en-US" altLang="zh-CN" sz="2000" dirty="0" smtClean="0">
                <a:solidFill>
                  <a:srgbClr val="00B0F0"/>
                </a:solidFill>
                <a:latin typeface="+mj-lt"/>
                <a:ea typeface="Segoe UI Historic" pitchFamily="34" charset="0"/>
                <a:cs typeface="Segoe UI Historic" pitchFamily="34" charset="0"/>
              </a:rPr>
              <a:t>#</a:t>
            </a:r>
          </a:p>
          <a:p>
            <a:pPr>
              <a:lnSpc>
                <a:spcPct val="130000"/>
              </a:lnSpc>
            </a:pPr>
            <a:r>
              <a:rPr lang="zh-CN" altLang="en-US" sz="2000" dirty="0" smtClean="0">
                <a:solidFill>
                  <a:srgbClr val="00B0F0"/>
                </a:solidFill>
                <a:latin typeface="+mj-lt"/>
                <a:ea typeface="楷体" pitchFamily="49" charset="-122"/>
                <a:cs typeface="Segoe UI Historic" pitchFamily="34" charset="0"/>
              </a:rPr>
              <a:t>深化模型</a:t>
            </a:r>
          </a:p>
        </p:txBody>
      </p:sp>
      <p:sp>
        <p:nvSpPr>
          <p:cNvPr id="22" name="文本框 17"/>
          <p:cNvSpPr txBox="1"/>
          <p:nvPr/>
        </p:nvSpPr>
        <p:spPr>
          <a:xfrm>
            <a:off x="4572000" y="3929072"/>
            <a:ext cx="1428760" cy="1052596"/>
          </a:xfrm>
          <a:prstGeom prst="rect">
            <a:avLst/>
          </a:prstGeom>
          <a:noFill/>
        </p:spPr>
        <p:txBody>
          <a:bodyPr wrap="square" rtlCol="0">
            <a:spAutoFit/>
          </a:bodyPr>
          <a:lstStyle/>
          <a:p>
            <a:pPr>
              <a:lnSpc>
                <a:spcPct val="130000"/>
              </a:lnSpc>
            </a:pPr>
            <a:r>
              <a:rPr lang="zh-CN" altLang="en-US" sz="2400" dirty="0" smtClean="0">
                <a:solidFill>
                  <a:srgbClr val="00B0F0"/>
                </a:solidFill>
                <a:latin typeface="楷体" pitchFamily="49" charset="-122"/>
                <a:ea typeface="楷体" pitchFamily="49" charset="-122"/>
                <a:cs typeface="Segoe UI Historic" pitchFamily="34" charset="0"/>
              </a:rPr>
              <a:t>万郡</a:t>
            </a:r>
            <a:r>
              <a:rPr lang="en-US" altLang="zh-CN" sz="2400" dirty="0" smtClean="0">
                <a:solidFill>
                  <a:srgbClr val="00B0F0"/>
                </a:solidFill>
                <a:latin typeface="楷体" pitchFamily="49" charset="-122"/>
                <a:ea typeface="楷体" pitchFamily="49" charset="-122"/>
                <a:cs typeface="Segoe UI Historic" pitchFamily="34" charset="0"/>
              </a:rPr>
              <a:t>23</a:t>
            </a:r>
            <a:r>
              <a:rPr lang="en-US" altLang="zh-CN" sz="2400" dirty="0" smtClean="0">
                <a:solidFill>
                  <a:srgbClr val="00B0F0"/>
                </a:solidFill>
                <a:ea typeface="Segoe UI Historic" pitchFamily="34" charset="0"/>
                <a:cs typeface="Segoe UI Historic" pitchFamily="34" charset="0"/>
              </a:rPr>
              <a:t>#</a:t>
            </a:r>
            <a:r>
              <a:rPr lang="zh-CN" altLang="en-US" sz="2400" dirty="0" smtClean="0">
                <a:solidFill>
                  <a:srgbClr val="00B0F0"/>
                </a:solidFill>
                <a:latin typeface="楷体" pitchFamily="49" charset="-122"/>
                <a:ea typeface="楷体" pitchFamily="49" charset="-122"/>
              </a:rPr>
              <a:t>现场施工</a:t>
            </a:r>
          </a:p>
        </p:txBody>
      </p:sp>
      <p:sp>
        <p:nvSpPr>
          <p:cNvPr id="23" name="文本框 17"/>
          <p:cNvSpPr txBox="1"/>
          <p:nvPr/>
        </p:nvSpPr>
        <p:spPr>
          <a:xfrm>
            <a:off x="357158" y="2071684"/>
            <a:ext cx="2786082" cy="572464"/>
          </a:xfrm>
          <a:prstGeom prst="rect">
            <a:avLst/>
          </a:prstGeom>
          <a:noFill/>
        </p:spPr>
        <p:txBody>
          <a:bodyPr wrap="square" rtlCol="0">
            <a:spAutoFit/>
          </a:bodyPr>
          <a:lstStyle/>
          <a:p>
            <a:pPr>
              <a:lnSpc>
                <a:spcPct val="130000"/>
              </a:lnSpc>
            </a:pPr>
            <a:r>
              <a:rPr lang="zh-CN" altLang="en-US" sz="2400" dirty="0" smtClean="0">
                <a:solidFill>
                  <a:srgbClr val="00B0F0"/>
                </a:solidFill>
                <a:latin typeface="楷体" pitchFamily="49" charset="-122"/>
                <a:ea typeface="楷体" pitchFamily="49" charset="-122"/>
                <a:cs typeface="Segoe UI Historic" pitchFamily="34" charset="0"/>
              </a:rPr>
              <a:t>万郡</a:t>
            </a:r>
            <a:r>
              <a:rPr lang="en-US" altLang="zh-CN" sz="2400" dirty="0" smtClean="0">
                <a:solidFill>
                  <a:srgbClr val="00B0F0"/>
                </a:solidFill>
                <a:latin typeface="楷体" pitchFamily="49" charset="-122"/>
                <a:ea typeface="楷体" pitchFamily="49" charset="-122"/>
                <a:cs typeface="Segoe UI Historic" pitchFamily="34" charset="0"/>
              </a:rPr>
              <a:t>23#</a:t>
            </a:r>
            <a:r>
              <a:rPr lang="zh-CN" altLang="en-US" sz="2400" dirty="0" smtClean="0">
                <a:solidFill>
                  <a:srgbClr val="00B0F0"/>
                </a:solidFill>
                <a:latin typeface="楷体" pitchFamily="49" charset="-122"/>
                <a:ea typeface="楷体" pitchFamily="49" charset="-122"/>
              </a:rPr>
              <a:t>深化图纸</a:t>
            </a:r>
          </a:p>
        </p:txBody>
      </p:sp>
      <p:pic>
        <p:nvPicPr>
          <p:cNvPr id="15"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3074" name="Picture 2"/>
          <p:cNvPicPr>
            <a:picLocks noChangeAspect="1" noChangeArrowheads="1"/>
          </p:cNvPicPr>
          <p:nvPr/>
        </p:nvPicPr>
        <p:blipFill>
          <a:blip r:embed="rId7"/>
          <a:srcRect/>
          <a:stretch>
            <a:fillRect/>
          </a:stretch>
        </p:blipFill>
        <p:spPr bwMode="auto">
          <a:xfrm>
            <a:off x="214282" y="2662240"/>
            <a:ext cx="3500430" cy="2481260"/>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a:srcRect/>
          <a:stretch>
            <a:fillRect/>
          </a:stretch>
        </p:blipFill>
        <p:spPr bwMode="auto">
          <a:xfrm>
            <a:off x="3286116" y="1500180"/>
            <a:ext cx="2666710" cy="1736090"/>
          </a:xfrm>
          <a:prstGeom prst="rect">
            <a:avLst/>
          </a:prstGeom>
          <a:noFill/>
          <a:ln w="9525">
            <a:noFill/>
            <a:miter lim="800000"/>
            <a:headEnd/>
            <a:tailEnd/>
          </a:ln>
          <a:effectLst/>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214282" y="571486"/>
            <a:ext cx="8750652" cy="4572014"/>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23" name="文本框 17"/>
          <p:cNvSpPr txBox="1"/>
          <p:nvPr/>
        </p:nvSpPr>
        <p:spPr>
          <a:xfrm>
            <a:off x="285720" y="928676"/>
            <a:ext cx="2214578" cy="892552"/>
          </a:xfrm>
          <a:prstGeom prst="rect">
            <a:avLst/>
          </a:prstGeom>
          <a:noFill/>
        </p:spPr>
        <p:txBody>
          <a:bodyPr wrap="square" rtlCol="0">
            <a:spAutoFit/>
          </a:bodyPr>
          <a:lstStyle/>
          <a:p>
            <a:pPr>
              <a:lnSpc>
                <a:spcPct val="130000"/>
              </a:lnSpc>
            </a:pPr>
            <a:r>
              <a:rPr lang="zh-CN" altLang="en-US" sz="2000" b="1" dirty="0" smtClean="0">
                <a:solidFill>
                  <a:srgbClr val="00B0F0"/>
                </a:solidFill>
                <a:latin typeface="楷体" pitchFamily="49" charset="-122"/>
                <a:ea typeface="楷体" pitchFamily="49" charset="-122"/>
                <a:cs typeface="Segoe UI Historic" pitchFamily="34" charset="0"/>
              </a:rPr>
              <a:t>万郡</a:t>
            </a:r>
            <a:r>
              <a:rPr lang="en-US" altLang="zh-CN" sz="2000" b="1" dirty="0" smtClean="0">
                <a:solidFill>
                  <a:srgbClr val="00B0F0"/>
                </a:solidFill>
                <a:latin typeface="楷体" pitchFamily="49" charset="-122"/>
                <a:ea typeface="楷体" pitchFamily="49" charset="-122"/>
                <a:cs typeface="Segoe UI Historic" pitchFamily="34" charset="0"/>
              </a:rPr>
              <a:t>23#</a:t>
            </a:r>
            <a:r>
              <a:rPr lang="zh-CN" altLang="en-US" sz="2000" b="1" dirty="0" smtClean="0">
                <a:solidFill>
                  <a:srgbClr val="00B0F0"/>
                </a:solidFill>
                <a:latin typeface="楷体" pitchFamily="49" charset="-122"/>
                <a:ea typeface="楷体" pitchFamily="49" charset="-122"/>
              </a:rPr>
              <a:t>深化图纸</a:t>
            </a:r>
            <a:endParaRPr lang="en-US" altLang="zh-CN" sz="2000" b="1" dirty="0" smtClean="0">
              <a:solidFill>
                <a:srgbClr val="00B0F0"/>
              </a:solidFill>
              <a:latin typeface="楷体" pitchFamily="49" charset="-122"/>
              <a:ea typeface="楷体" pitchFamily="49" charset="-122"/>
            </a:endParaRPr>
          </a:p>
          <a:p>
            <a:pPr>
              <a:lnSpc>
                <a:spcPct val="130000"/>
              </a:lnSpc>
            </a:pPr>
            <a:r>
              <a:rPr lang="en-US" altLang="zh-CN" sz="2000" b="1" dirty="0" smtClean="0">
                <a:solidFill>
                  <a:srgbClr val="00B0F0"/>
                </a:solidFill>
                <a:latin typeface="楷体" pitchFamily="49" charset="-122"/>
                <a:ea typeface="楷体" pitchFamily="49" charset="-122"/>
              </a:rPr>
              <a:t>--</a:t>
            </a:r>
            <a:r>
              <a:rPr lang="zh-CN" altLang="en-US" sz="2000" b="1" dirty="0" smtClean="0">
                <a:solidFill>
                  <a:srgbClr val="00B0F0"/>
                </a:solidFill>
                <a:latin typeface="楷体" pitchFamily="49" charset="-122"/>
                <a:ea typeface="楷体" pitchFamily="49" charset="-122"/>
              </a:rPr>
              <a:t>柱节点</a:t>
            </a:r>
          </a:p>
        </p:txBody>
      </p:sp>
      <p:pic>
        <p:nvPicPr>
          <p:cNvPr id="1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20" name="图片 19" descr="柱节点.png"/>
          <p:cNvPicPr>
            <a:picLocks noChangeAspect="1"/>
          </p:cNvPicPr>
          <p:nvPr/>
        </p:nvPicPr>
        <p:blipFill>
          <a:blip r:embed="rId4"/>
          <a:stretch>
            <a:fillRect/>
          </a:stretch>
        </p:blipFill>
        <p:spPr>
          <a:xfrm>
            <a:off x="2500298" y="602644"/>
            <a:ext cx="6225286" cy="4469436"/>
          </a:xfrm>
          <a:prstGeom prst="rect">
            <a:avLst/>
          </a:prstGeom>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214282" y="571486"/>
            <a:ext cx="8750652" cy="4572014"/>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23" name="文本框 17"/>
          <p:cNvSpPr txBox="1"/>
          <p:nvPr/>
        </p:nvSpPr>
        <p:spPr>
          <a:xfrm>
            <a:off x="285720" y="928676"/>
            <a:ext cx="3357586" cy="492443"/>
          </a:xfrm>
          <a:prstGeom prst="rect">
            <a:avLst/>
          </a:prstGeom>
          <a:noFill/>
        </p:spPr>
        <p:txBody>
          <a:bodyPr wrap="square" rtlCol="0">
            <a:spAutoFit/>
          </a:bodyPr>
          <a:lstStyle/>
          <a:p>
            <a:pPr>
              <a:lnSpc>
                <a:spcPct val="130000"/>
              </a:lnSpc>
            </a:pPr>
            <a:r>
              <a:rPr lang="zh-CN" altLang="en-US" sz="2000" b="1" dirty="0" smtClean="0">
                <a:solidFill>
                  <a:srgbClr val="00B0F0"/>
                </a:solidFill>
                <a:latin typeface="楷体" pitchFamily="49" charset="-122"/>
                <a:ea typeface="楷体" pitchFamily="49" charset="-122"/>
                <a:cs typeface="Segoe UI Historic" pitchFamily="34" charset="0"/>
              </a:rPr>
              <a:t>万郡</a:t>
            </a:r>
            <a:r>
              <a:rPr lang="en-US" altLang="zh-CN" sz="2000" b="1" dirty="0" smtClean="0">
                <a:solidFill>
                  <a:srgbClr val="00B0F0"/>
                </a:solidFill>
                <a:latin typeface="楷体" pitchFamily="49" charset="-122"/>
                <a:ea typeface="楷体" pitchFamily="49" charset="-122"/>
                <a:cs typeface="Segoe UI Historic" pitchFamily="34" charset="0"/>
              </a:rPr>
              <a:t>23#</a:t>
            </a:r>
            <a:r>
              <a:rPr lang="zh-CN" altLang="en-US" sz="2000" b="1" dirty="0" smtClean="0">
                <a:solidFill>
                  <a:srgbClr val="00B0F0"/>
                </a:solidFill>
                <a:latin typeface="楷体" pitchFamily="49" charset="-122"/>
                <a:ea typeface="楷体" pitchFamily="49" charset="-122"/>
              </a:rPr>
              <a:t>深化图纸</a:t>
            </a:r>
            <a:r>
              <a:rPr lang="en-US" altLang="zh-CN" sz="2000" b="1" dirty="0" smtClean="0">
                <a:solidFill>
                  <a:srgbClr val="00B0F0"/>
                </a:solidFill>
                <a:latin typeface="楷体" pitchFamily="49" charset="-122"/>
                <a:ea typeface="楷体" pitchFamily="49" charset="-122"/>
              </a:rPr>
              <a:t>—</a:t>
            </a:r>
            <a:r>
              <a:rPr lang="zh-CN" altLang="en-US" sz="2000" b="1" dirty="0" smtClean="0">
                <a:solidFill>
                  <a:srgbClr val="00B0F0"/>
                </a:solidFill>
                <a:latin typeface="楷体" pitchFamily="49" charset="-122"/>
                <a:ea typeface="楷体" pitchFamily="49" charset="-122"/>
              </a:rPr>
              <a:t>梁节点</a:t>
            </a:r>
          </a:p>
        </p:txBody>
      </p:sp>
      <p:pic>
        <p:nvPicPr>
          <p:cNvPr id="1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20" name="图片 19" descr="柱节点.png"/>
          <p:cNvPicPr>
            <a:picLocks noChangeAspect="1"/>
          </p:cNvPicPr>
          <p:nvPr/>
        </p:nvPicPr>
        <p:blipFill>
          <a:blip r:embed="rId4"/>
          <a:stretch>
            <a:fillRect/>
          </a:stretch>
        </p:blipFill>
        <p:spPr>
          <a:xfrm>
            <a:off x="357157" y="1500180"/>
            <a:ext cx="8549857" cy="3429006"/>
          </a:xfrm>
          <a:prstGeom prst="rect">
            <a:avLst/>
          </a:prstGeom>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214282" y="571486"/>
            <a:ext cx="8750652" cy="4572014"/>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23" name="文本框 17"/>
          <p:cNvSpPr txBox="1"/>
          <p:nvPr/>
        </p:nvSpPr>
        <p:spPr>
          <a:xfrm>
            <a:off x="285720" y="928676"/>
            <a:ext cx="2214578" cy="892552"/>
          </a:xfrm>
          <a:prstGeom prst="rect">
            <a:avLst/>
          </a:prstGeom>
          <a:noFill/>
        </p:spPr>
        <p:txBody>
          <a:bodyPr wrap="square" rtlCol="0">
            <a:spAutoFit/>
          </a:bodyPr>
          <a:lstStyle/>
          <a:p>
            <a:pPr>
              <a:lnSpc>
                <a:spcPct val="130000"/>
              </a:lnSpc>
            </a:pPr>
            <a:r>
              <a:rPr lang="zh-CN" altLang="en-US" sz="2000" b="1" dirty="0" smtClean="0">
                <a:solidFill>
                  <a:srgbClr val="00B0F0"/>
                </a:solidFill>
                <a:latin typeface="楷体" pitchFamily="49" charset="-122"/>
                <a:ea typeface="楷体" pitchFamily="49" charset="-122"/>
                <a:cs typeface="Segoe UI Historic" pitchFamily="34" charset="0"/>
              </a:rPr>
              <a:t>万郡</a:t>
            </a:r>
            <a:r>
              <a:rPr lang="en-US" altLang="zh-CN" sz="2000" b="1" dirty="0" smtClean="0">
                <a:solidFill>
                  <a:srgbClr val="00B0F0"/>
                </a:solidFill>
                <a:latin typeface="楷体" pitchFamily="49" charset="-122"/>
                <a:ea typeface="楷体" pitchFamily="49" charset="-122"/>
                <a:cs typeface="Segoe UI Historic" pitchFamily="34" charset="0"/>
              </a:rPr>
              <a:t>23#</a:t>
            </a:r>
            <a:r>
              <a:rPr lang="zh-CN" altLang="en-US" sz="2000" b="1" dirty="0" smtClean="0">
                <a:solidFill>
                  <a:srgbClr val="00B0F0"/>
                </a:solidFill>
                <a:latin typeface="楷体" pitchFamily="49" charset="-122"/>
                <a:ea typeface="楷体" pitchFamily="49" charset="-122"/>
              </a:rPr>
              <a:t>深化图纸</a:t>
            </a:r>
            <a:endParaRPr lang="en-US" altLang="zh-CN" sz="2000" b="1" dirty="0" smtClean="0">
              <a:solidFill>
                <a:srgbClr val="00B0F0"/>
              </a:solidFill>
              <a:latin typeface="楷体" pitchFamily="49" charset="-122"/>
              <a:ea typeface="楷体" pitchFamily="49" charset="-122"/>
            </a:endParaRPr>
          </a:p>
          <a:p>
            <a:pPr>
              <a:lnSpc>
                <a:spcPct val="130000"/>
              </a:lnSpc>
            </a:pPr>
            <a:r>
              <a:rPr lang="en-US" altLang="zh-CN" sz="2000" b="1" dirty="0" smtClean="0">
                <a:solidFill>
                  <a:srgbClr val="00B0F0"/>
                </a:solidFill>
                <a:latin typeface="楷体" pitchFamily="49" charset="-122"/>
                <a:ea typeface="楷体" pitchFamily="49" charset="-122"/>
              </a:rPr>
              <a:t>--</a:t>
            </a:r>
            <a:r>
              <a:rPr lang="zh-CN" altLang="en-US" sz="2000" b="1" dirty="0" smtClean="0">
                <a:solidFill>
                  <a:srgbClr val="00B0F0"/>
                </a:solidFill>
                <a:latin typeface="楷体" pitchFamily="49" charset="-122"/>
                <a:ea typeface="楷体" pitchFamily="49" charset="-122"/>
              </a:rPr>
              <a:t>板</a:t>
            </a:r>
          </a:p>
        </p:txBody>
      </p:sp>
      <p:pic>
        <p:nvPicPr>
          <p:cNvPr id="1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20" name="图片 19" descr="柱节点.png"/>
          <p:cNvPicPr>
            <a:picLocks noChangeAspect="1"/>
          </p:cNvPicPr>
          <p:nvPr/>
        </p:nvPicPr>
        <p:blipFill>
          <a:blip r:embed="rId4"/>
          <a:stretch>
            <a:fillRect/>
          </a:stretch>
        </p:blipFill>
        <p:spPr>
          <a:xfrm>
            <a:off x="2509166" y="602644"/>
            <a:ext cx="6207550" cy="4469436"/>
          </a:xfrm>
          <a:prstGeom prst="rect">
            <a:avLst/>
          </a:prstGeom>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214282" y="571486"/>
            <a:ext cx="8750652" cy="4572014"/>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23" name="文本框 17"/>
          <p:cNvSpPr txBox="1"/>
          <p:nvPr/>
        </p:nvSpPr>
        <p:spPr>
          <a:xfrm>
            <a:off x="285720" y="928676"/>
            <a:ext cx="2214578" cy="892552"/>
          </a:xfrm>
          <a:prstGeom prst="rect">
            <a:avLst/>
          </a:prstGeom>
          <a:noFill/>
        </p:spPr>
        <p:txBody>
          <a:bodyPr wrap="square" rtlCol="0">
            <a:spAutoFit/>
          </a:bodyPr>
          <a:lstStyle/>
          <a:p>
            <a:pPr>
              <a:lnSpc>
                <a:spcPct val="130000"/>
              </a:lnSpc>
            </a:pPr>
            <a:r>
              <a:rPr lang="zh-CN" altLang="en-US" sz="2000" b="1" dirty="0" smtClean="0">
                <a:solidFill>
                  <a:srgbClr val="00B0F0"/>
                </a:solidFill>
                <a:latin typeface="楷体" pitchFamily="49" charset="-122"/>
                <a:ea typeface="楷体" pitchFamily="49" charset="-122"/>
                <a:cs typeface="Segoe UI Historic" pitchFamily="34" charset="0"/>
              </a:rPr>
              <a:t>万郡</a:t>
            </a:r>
            <a:r>
              <a:rPr lang="en-US" altLang="zh-CN" sz="2000" b="1" dirty="0" smtClean="0">
                <a:solidFill>
                  <a:srgbClr val="00B0F0"/>
                </a:solidFill>
                <a:latin typeface="楷体" pitchFamily="49" charset="-122"/>
                <a:ea typeface="楷体" pitchFamily="49" charset="-122"/>
                <a:cs typeface="Segoe UI Historic" pitchFamily="34" charset="0"/>
              </a:rPr>
              <a:t>23#</a:t>
            </a:r>
            <a:r>
              <a:rPr lang="zh-CN" altLang="en-US" sz="2000" b="1" dirty="0" smtClean="0">
                <a:solidFill>
                  <a:srgbClr val="00B0F0"/>
                </a:solidFill>
                <a:latin typeface="楷体" pitchFamily="49" charset="-122"/>
                <a:ea typeface="楷体" pitchFamily="49" charset="-122"/>
              </a:rPr>
              <a:t>深化图纸</a:t>
            </a:r>
            <a:endParaRPr lang="en-US" altLang="zh-CN" sz="2000" b="1" dirty="0" smtClean="0">
              <a:solidFill>
                <a:srgbClr val="00B0F0"/>
              </a:solidFill>
              <a:latin typeface="楷体" pitchFamily="49" charset="-122"/>
              <a:ea typeface="楷体" pitchFamily="49" charset="-122"/>
            </a:endParaRPr>
          </a:p>
          <a:p>
            <a:pPr>
              <a:lnSpc>
                <a:spcPct val="130000"/>
              </a:lnSpc>
            </a:pPr>
            <a:r>
              <a:rPr lang="en-US" altLang="zh-CN" sz="2000" b="1" dirty="0" smtClean="0">
                <a:solidFill>
                  <a:srgbClr val="00B0F0"/>
                </a:solidFill>
                <a:latin typeface="楷体" pitchFamily="49" charset="-122"/>
                <a:ea typeface="楷体" pitchFamily="49" charset="-122"/>
              </a:rPr>
              <a:t>--</a:t>
            </a:r>
            <a:r>
              <a:rPr lang="zh-CN" altLang="en-US" sz="2000" b="1" dirty="0" smtClean="0">
                <a:solidFill>
                  <a:srgbClr val="00B0F0"/>
                </a:solidFill>
                <a:latin typeface="楷体" pitchFamily="49" charset="-122"/>
                <a:ea typeface="楷体" pitchFamily="49" charset="-122"/>
              </a:rPr>
              <a:t>零件板详图</a:t>
            </a:r>
          </a:p>
        </p:txBody>
      </p:sp>
      <p:pic>
        <p:nvPicPr>
          <p:cNvPr id="1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pic>
        <p:nvPicPr>
          <p:cNvPr id="20" name="图片 19" descr="柱节点.png"/>
          <p:cNvPicPr>
            <a:picLocks noChangeAspect="1"/>
          </p:cNvPicPr>
          <p:nvPr/>
        </p:nvPicPr>
        <p:blipFill>
          <a:blip r:embed="rId4"/>
          <a:stretch>
            <a:fillRect/>
          </a:stretch>
        </p:blipFill>
        <p:spPr>
          <a:xfrm>
            <a:off x="2509166" y="609483"/>
            <a:ext cx="6207550" cy="4455758"/>
          </a:xfrm>
          <a:prstGeom prst="rect">
            <a:avLst/>
          </a:prstGeom>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46970"/>
            <a:ext cx="9072594" cy="4596530"/>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1891708" cy="646331"/>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5" name="object 4"/>
          <p:cNvSpPr txBox="1"/>
          <p:nvPr/>
        </p:nvSpPr>
        <p:spPr>
          <a:xfrm>
            <a:off x="3786182" y="642924"/>
            <a:ext cx="5000660" cy="1885131"/>
          </a:xfrm>
          <a:prstGeom prst="rect">
            <a:avLst/>
          </a:prstGeom>
        </p:spPr>
        <p:txBody>
          <a:bodyPr vert="horz" wrap="square" lIns="0" tIns="0" rIns="0" bIns="0" rtlCol="0">
            <a:spAutoFit/>
          </a:bodyPr>
          <a:lstStyle>
            <a:lvl1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1pPr>
            <a:lvl2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2pPr>
            <a:lvl3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3pPr>
            <a:lvl4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4pPr>
            <a:lvl5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5pPr>
            <a:lvl6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6pPr>
            <a:lvl7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7pPr>
            <a:lvl8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8pPr>
          </a:lstStyle>
          <a:p>
            <a:pPr marL="3175" marR="0">
              <a:lnSpc>
                <a:spcPts val="2105"/>
              </a:lnSpc>
              <a:spcBef>
                <a:spcPct val="0"/>
              </a:spcBef>
              <a:spcAft>
                <a:spcPct val="0"/>
              </a:spcAft>
            </a:pPr>
            <a:r>
              <a:rPr lang="en-US" sz="1600" dirty="0" smtClean="0">
                <a:solidFill>
                  <a:srgbClr val="000000"/>
                </a:solidFill>
                <a:latin typeface="BKWWDE+MicrosoftYaHei"/>
                <a:cs typeface="BKWWDE+MicrosoftYaHei"/>
              </a:rPr>
              <a:t>      </a:t>
            </a:r>
            <a:r>
              <a:rPr sz="1600" dirty="0" smtClean="0">
                <a:solidFill>
                  <a:srgbClr val="000000"/>
                </a:solidFill>
                <a:latin typeface="BKWWDE+MicrosoftYaHei"/>
                <a:cs typeface="BKWWDE+MicrosoftYaHei"/>
              </a:rPr>
              <a:t>在</a:t>
            </a:r>
            <a:r>
              <a:rPr lang="en-US" sz="1600" dirty="0">
                <a:solidFill>
                  <a:srgbClr val="000000"/>
                </a:solidFill>
                <a:latin typeface="HOKFBI+MicrosoftYaHei"/>
                <a:cs typeface="HOKFBI+MicrosoftYaHei"/>
              </a:rPr>
              <a:t>TEKLA</a:t>
            </a:r>
            <a:r>
              <a:rPr sz="1600" dirty="0">
                <a:solidFill>
                  <a:srgbClr val="000000"/>
                </a:solidFill>
                <a:latin typeface="BKWWDE+MicrosoftYaHei"/>
                <a:cs typeface="BKWWDE+MicrosoftYaHei"/>
              </a:rPr>
              <a:t>中完成详细设计模型后，</a:t>
            </a:r>
            <a:r>
              <a:rPr lang="zh-CN" sz="1600" dirty="0">
                <a:solidFill>
                  <a:srgbClr val="000000"/>
                </a:solidFill>
                <a:latin typeface="BKWWDE+MicrosoftYaHei"/>
                <a:ea typeface="宋体" panose="02010600030101010101" pitchFamily="2" charset="-122"/>
                <a:cs typeface="BKWWDE+MicrosoftYaHei"/>
              </a:rPr>
              <a:t>在工厂</a:t>
            </a:r>
            <a:r>
              <a:rPr sz="1600" dirty="0">
                <a:solidFill>
                  <a:srgbClr val="000000"/>
                </a:solidFill>
                <a:latin typeface="BKWWDE+MicrosoftYaHei"/>
                <a:cs typeface="BKWWDE+MicrosoftYaHei"/>
              </a:rPr>
              <a:t>链接信息</a:t>
            </a:r>
            <a:r>
              <a:rPr lang="zh-CN" sz="1600" dirty="0">
                <a:solidFill>
                  <a:srgbClr val="000000"/>
                </a:solidFill>
                <a:latin typeface="BKWWDE+MicrosoftYaHei"/>
                <a:ea typeface="宋体" panose="02010600030101010101" pitchFamily="2" charset="-122"/>
                <a:cs typeface="BKWWDE+MicrosoftYaHei"/>
              </a:rPr>
              <a:t>就</a:t>
            </a:r>
            <a:r>
              <a:rPr sz="1600" dirty="0">
                <a:solidFill>
                  <a:srgbClr val="000000"/>
                </a:solidFill>
                <a:latin typeface="BKWWDE+MicrosoftYaHei"/>
                <a:cs typeface="BKWWDE+MicrosoftYaHei"/>
              </a:rPr>
              <a:t>可以将部件长度、孔位置、斜角、槽口和切割等几何信息转换为坐标集，数控锯床、数控钻床和数控切割设备等可以使用这些坐标实现自动化加工，可节省大量人力，大大提高工作效率，加快加工进度，通过智能化排版下料，可最大限度减少材料损耗，提高加工精度，避免人为原因造成的返工，达到降本增效的目的。</a:t>
            </a:r>
          </a:p>
        </p:txBody>
      </p:sp>
      <p:sp>
        <p:nvSpPr>
          <p:cNvPr id="24" name="object 5"/>
          <p:cNvSpPr txBox="1"/>
          <p:nvPr/>
        </p:nvSpPr>
        <p:spPr>
          <a:xfrm>
            <a:off x="1214414" y="2500312"/>
            <a:ext cx="969856" cy="269304"/>
          </a:xfrm>
          <a:prstGeom prst="rect">
            <a:avLst/>
          </a:prstGeom>
        </p:spPr>
        <p:txBody>
          <a:bodyPr vert="horz" wrap="square" lIns="0" tIns="0" rIns="0" bIns="0" rtlCol="0">
            <a:spAutoFit/>
          </a:bodyPr>
          <a:lstStyle>
            <a:lvl1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1pPr>
            <a:lvl2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2pPr>
            <a:lvl3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3pPr>
            <a:lvl4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4pPr>
            <a:lvl5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5pPr>
            <a:lvl6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6pPr>
            <a:lvl7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7pPr>
            <a:lvl8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8pPr>
          </a:lstStyle>
          <a:p>
            <a:pPr marL="0" marR="0">
              <a:lnSpc>
                <a:spcPts val="2105"/>
              </a:lnSpc>
              <a:spcBef>
                <a:spcPct val="0"/>
              </a:spcBef>
              <a:spcAft>
                <a:spcPct val="0"/>
              </a:spcAft>
            </a:pPr>
            <a:r>
              <a:rPr sz="1600" dirty="0">
                <a:solidFill>
                  <a:srgbClr val="000000"/>
                </a:solidFill>
                <a:latin typeface="HOKFBI+MicrosoftYaHei"/>
                <a:cs typeface="HOKFBI+MicrosoftYaHei"/>
              </a:rPr>
              <a:t>TEKLA</a:t>
            </a:r>
            <a:r>
              <a:rPr sz="1600" dirty="0">
                <a:solidFill>
                  <a:srgbClr val="000000"/>
                </a:solidFill>
                <a:latin typeface="BKWWDE+MicrosoftYaHei"/>
                <a:cs typeface="BKWWDE+MicrosoftYaHei"/>
              </a:rPr>
              <a:t>模型</a:t>
            </a:r>
          </a:p>
        </p:txBody>
      </p:sp>
      <p:sp>
        <p:nvSpPr>
          <p:cNvPr id="25" name="object 6"/>
          <p:cNvSpPr txBox="1"/>
          <p:nvPr/>
        </p:nvSpPr>
        <p:spPr>
          <a:xfrm>
            <a:off x="1142976" y="4714890"/>
            <a:ext cx="743450" cy="269304"/>
          </a:xfrm>
          <a:prstGeom prst="rect">
            <a:avLst/>
          </a:prstGeom>
        </p:spPr>
        <p:txBody>
          <a:bodyPr vert="horz" wrap="square" lIns="0" tIns="0" rIns="0" bIns="0" rtlCol="0">
            <a:spAutoFit/>
          </a:bodyPr>
          <a:lstStyle>
            <a:lvl1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1pPr>
            <a:lvl2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2pPr>
            <a:lvl3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3pPr>
            <a:lvl4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4pPr>
            <a:lvl5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5pPr>
            <a:lvl6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6pPr>
            <a:lvl7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7pPr>
            <a:lvl8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8pPr>
          </a:lstStyle>
          <a:p>
            <a:pPr marL="0" marR="0">
              <a:lnSpc>
                <a:spcPts val="2105"/>
              </a:lnSpc>
              <a:spcBef>
                <a:spcPct val="0"/>
              </a:spcBef>
              <a:spcAft>
                <a:spcPct val="0"/>
              </a:spcAft>
            </a:pPr>
            <a:r>
              <a:rPr sz="1600" dirty="0">
                <a:solidFill>
                  <a:srgbClr val="000000"/>
                </a:solidFill>
                <a:latin typeface="HOKFBI+MicrosoftYaHei"/>
                <a:cs typeface="HOKFBI+MicrosoftYaHei"/>
              </a:rPr>
              <a:t>NC</a:t>
            </a:r>
            <a:r>
              <a:rPr sz="1600" dirty="0">
                <a:solidFill>
                  <a:srgbClr val="000000"/>
                </a:solidFill>
                <a:latin typeface="BKWWDE+MicrosoftYaHei"/>
                <a:cs typeface="BKWWDE+MicrosoftYaHei"/>
              </a:rPr>
              <a:t>数据</a:t>
            </a:r>
          </a:p>
        </p:txBody>
      </p:sp>
      <p:sp>
        <p:nvSpPr>
          <p:cNvPr id="26" name="object 7"/>
          <p:cNvSpPr txBox="1"/>
          <p:nvPr/>
        </p:nvSpPr>
        <p:spPr>
          <a:xfrm>
            <a:off x="4071934" y="4731338"/>
            <a:ext cx="820574" cy="269304"/>
          </a:xfrm>
          <a:prstGeom prst="rect">
            <a:avLst/>
          </a:prstGeom>
        </p:spPr>
        <p:txBody>
          <a:bodyPr vert="horz" wrap="square" lIns="0" tIns="0" rIns="0" bIns="0" rtlCol="0">
            <a:spAutoFit/>
          </a:bodyPr>
          <a:lstStyle>
            <a:lvl1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1pPr>
            <a:lvl2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2pPr>
            <a:lvl3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3pPr>
            <a:lvl4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4pPr>
            <a:lvl5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5pPr>
            <a:lvl6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6pPr>
            <a:lvl7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7pPr>
            <a:lvl8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8pPr>
          </a:lstStyle>
          <a:p>
            <a:pPr marL="0" marR="0">
              <a:lnSpc>
                <a:spcPts val="2105"/>
              </a:lnSpc>
              <a:spcBef>
                <a:spcPct val="0"/>
              </a:spcBef>
              <a:spcAft>
                <a:spcPct val="0"/>
              </a:spcAft>
            </a:pPr>
            <a:r>
              <a:rPr sz="1600" dirty="0">
                <a:solidFill>
                  <a:srgbClr val="000000"/>
                </a:solidFill>
                <a:latin typeface="BKWWDE+MicrosoftYaHei"/>
                <a:cs typeface="BKWWDE+MicrosoftYaHei"/>
              </a:rPr>
              <a:t>工厂加工</a:t>
            </a:r>
          </a:p>
        </p:txBody>
      </p:sp>
      <p:sp>
        <p:nvSpPr>
          <p:cNvPr id="27" name="object 8"/>
          <p:cNvSpPr txBox="1"/>
          <p:nvPr/>
        </p:nvSpPr>
        <p:spPr>
          <a:xfrm>
            <a:off x="7143768" y="4714890"/>
            <a:ext cx="820575" cy="269304"/>
          </a:xfrm>
          <a:prstGeom prst="rect">
            <a:avLst/>
          </a:prstGeom>
        </p:spPr>
        <p:txBody>
          <a:bodyPr vert="horz" wrap="square" lIns="0" tIns="0" rIns="0" bIns="0" rtlCol="0">
            <a:spAutoFit/>
          </a:bodyPr>
          <a:lstStyle>
            <a:lvl1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1pPr>
            <a:lvl2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2pPr>
            <a:lvl3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3pPr>
            <a:lvl4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4pPr>
            <a:lvl5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5pPr>
            <a:lvl6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6pPr>
            <a:lvl7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7pPr>
            <a:lvl8pPr marL="0" algn="l" defTabSz="914400" rtl="0" eaLnBrk="0" latinLnBrk="0" hangingPunct="0">
              <a:defRPr sz="1800" kern="1200">
                <a:solidFill>
                  <a:schemeClr val="phClr"/>
                </a:solidFill>
                <a:latin typeface="Arial" panose="020B0604020202020204"/>
                <a:ea typeface="Arial" panose="020B0604020202020204"/>
                <a:cs typeface="Arial" panose="020B0604020202020204"/>
              </a:defRPr>
            </a:lvl8pPr>
          </a:lstStyle>
          <a:p>
            <a:pPr marL="0" marR="0">
              <a:lnSpc>
                <a:spcPts val="2105"/>
              </a:lnSpc>
              <a:spcBef>
                <a:spcPct val="0"/>
              </a:spcBef>
              <a:spcAft>
                <a:spcPct val="0"/>
              </a:spcAft>
            </a:pPr>
            <a:r>
              <a:rPr sz="1600" dirty="0">
                <a:solidFill>
                  <a:srgbClr val="000000"/>
                </a:solidFill>
                <a:latin typeface="BKWWDE+MicrosoftYaHei"/>
                <a:cs typeface="BKWWDE+MicrosoftYaHei"/>
              </a:rPr>
              <a:t>成品部件</a:t>
            </a:r>
          </a:p>
        </p:txBody>
      </p:sp>
      <p:pic>
        <p:nvPicPr>
          <p:cNvPr id="28" name="Picture 2"/>
          <p:cNvPicPr>
            <a:picLocks noChangeAspect="1" noChangeArrowheads="1"/>
          </p:cNvPicPr>
          <p:nvPr/>
        </p:nvPicPr>
        <p:blipFill>
          <a:blip r:embed="rId3"/>
          <a:srcRect/>
          <a:stretch>
            <a:fillRect/>
          </a:stretch>
        </p:blipFill>
        <p:spPr bwMode="auto">
          <a:xfrm>
            <a:off x="285720" y="642924"/>
            <a:ext cx="3112419" cy="1746715"/>
          </a:xfrm>
          <a:prstGeom prst="rect">
            <a:avLst/>
          </a:prstGeom>
          <a:noFill/>
          <a:ln w="9525">
            <a:noFill/>
            <a:miter lim="800000"/>
            <a:headEnd/>
            <a:tailEnd/>
          </a:ln>
          <a:effectLst/>
        </p:spPr>
      </p:pic>
      <p:pic>
        <p:nvPicPr>
          <p:cNvPr id="29" name="Picture 3"/>
          <p:cNvPicPr>
            <a:picLocks noChangeAspect="1" noChangeArrowheads="1"/>
          </p:cNvPicPr>
          <p:nvPr/>
        </p:nvPicPr>
        <p:blipFill>
          <a:blip r:embed="rId4"/>
          <a:srcRect/>
          <a:stretch>
            <a:fillRect/>
          </a:stretch>
        </p:blipFill>
        <p:spPr bwMode="auto">
          <a:xfrm>
            <a:off x="285720" y="2967045"/>
            <a:ext cx="2676374" cy="1462093"/>
          </a:xfrm>
          <a:prstGeom prst="rect">
            <a:avLst/>
          </a:prstGeom>
          <a:noFill/>
          <a:ln w="9525">
            <a:noFill/>
            <a:miter lim="800000"/>
            <a:headEnd/>
            <a:tailEnd/>
          </a:ln>
          <a:effectLst/>
        </p:spPr>
      </p:pic>
      <p:pic>
        <p:nvPicPr>
          <p:cNvPr id="30" name="Picture 4"/>
          <p:cNvPicPr>
            <a:picLocks noChangeAspect="1" noChangeArrowheads="1"/>
          </p:cNvPicPr>
          <p:nvPr/>
        </p:nvPicPr>
        <p:blipFill>
          <a:blip r:embed="rId5"/>
          <a:srcRect/>
          <a:stretch>
            <a:fillRect/>
          </a:stretch>
        </p:blipFill>
        <p:spPr bwMode="auto">
          <a:xfrm>
            <a:off x="3000364" y="2928940"/>
            <a:ext cx="2724178" cy="1584214"/>
          </a:xfrm>
          <a:prstGeom prst="rect">
            <a:avLst/>
          </a:prstGeom>
          <a:noFill/>
          <a:ln w="9525">
            <a:noFill/>
            <a:miter lim="800000"/>
            <a:headEnd/>
            <a:tailEnd/>
          </a:ln>
          <a:effectLst/>
        </p:spPr>
      </p:pic>
      <p:pic>
        <p:nvPicPr>
          <p:cNvPr id="31" name="Picture 5"/>
          <p:cNvPicPr>
            <a:picLocks noChangeAspect="1" noChangeArrowheads="1"/>
          </p:cNvPicPr>
          <p:nvPr/>
        </p:nvPicPr>
        <p:blipFill>
          <a:blip r:embed="rId6"/>
          <a:srcRect/>
          <a:stretch>
            <a:fillRect/>
          </a:stretch>
        </p:blipFill>
        <p:spPr bwMode="auto">
          <a:xfrm>
            <a:off x="6072198" y="2928940"/>
            <a:ext cx="2790869" cy="1571636"/>
          </a:xfrm>
          <a:prstGeom prst="rect">
            <a:avLst/>
          </a:prstGeom>
          <a:noFill/>
          <a:ln w="9525">
            <a:noFill/>
            <a:miter lim="800000"/>
            <a:headEnd/>
            <a:tailEnd/>
          </a:ln>
          <a:effectLst/>
        </p:spPr>
      </p:pic>
      <p:pic>
        <p:nvPicPr>
          <p:cNvPr id="16"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52391" y="571486"/>
            <a:ext cx="8893496" cy="4513716"/>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2" name="object 4"/>
          <p:cNvSpPr txBox="1"/>
          <p:nvPr/>
        </p:nvSpPr>
        <p:spPr>
          <a:xfrm>
            <a:off x="6286512" y="571486"/>
            <a:ext cx="2000264" cy="1615827"/>
          </a:xfrm>
          <a:prstGeom prst="rect">
            <a:avLst/>
          </a:prstGeom>
        </p:spPr>
        <p:txBody>
          <a:bodyPr vert="horz" wrap="square" lIns="0" tIns="0" rIns="0" bIns="0" rtlCol="0">
            <a:spAutoFit/>
          </a:bodyPr>
          <a:lstStyle>
            <a:lvl1pPr marL="0" algn="l" defTabSz="914400" rtl="0" eaLnBrk="0" latinLnBrk="0" hangingPunct="0">
              <a:defRPr sz="1800" kern="1200" smtId="4294967295">
                <a:solidFill>
                  <a:schemeClr val="phClr"/>
                </a:solidFill>
                <a:latin typeface="Arial"/>
                <a:ea typeface="Arial"/>
                <a:cs typeface="Arial"/>
              </a:defRPr>
            </a:lvl1pPr>
            <a:lvl2pPr marL="0" algn="l" defTabSz="914400" rtl="0" eaLnBrk="0" latinLnBrk="0" hangingPunct="0">
              <a:defRPr sz="1800" kern="1200" smtId="4294967295">
                <a:solidFill>
                  <a:schemeClr val="phClr"/>
                </a:solidFill>
                <a:latin typeface="Arial"/>
                <a:ea typeface="Arial"/>
                <a:cs typeface="Arial"/>
              </a:defRPr>
            </a:lvl2pPr>
            <a:lvl3pPr marL="0" algn="l" defTabSz="914400" rtl="0" eaLnBrk="0" latinLnBrk="0" hangingPunct="0">
              <a:defRPr sz="1800" kern="1200" smtId="4294967295">
                <a:solidFill>
                  <a:schemeClr val="phClr"/>
                </a:solidFill>
                <a:latin typeface="Arial"/>
                <a:ea typeface="Arial"/>
                <a:cs typeface="Arial"/>
              </a:defRPr>
            </a:lvl3pPr>
            <a:lvl4pPr marL="0" algn="l" defTabSz="914400" rtl="0" eaLnBrk="0" latinLnBrk="0" hangingPunct="0">
              <a:defRPr sz="1800" kern="1200" smtId="4294967295">
                <a:solidFill>
                  <a:schemeClr val="phClr"/>
                </a:solidFill>
                <a:latin typeface="Arial"/>
                <a:ea typeface="Arial"/>
                <a:cs typeface="Arial"/>
              </a:defRPr>
            </a:lvl4pPr>
            <a:lvl5pPr marL="0" algn="l" defTabSz="914400" rtl="0" eaLnBrk="0" latinLnBrk="0" hangingPunct="0">
              <a:defRPr sz="1800" kern="1200" smtId="4294967295">
                <a:solidFill>
                  <a:schemeClr val="phClr"/>
                </a:solidFill>
                <a:latin typeface="Arial"/>
                <a:ea typeface="Arial"/>
                <a:cs typeface="Arial"/>
              </a:defRPr>
            </a:lvl5pPr>
            <a:lvl6pPr marL="0" algn="l" defTabSz="914400" rtl="0" eaLnBrk="0" latinLnBrk="0" hangingPunct="0">
              <a:defRPr sz="1800" kern="1200" smtId="4294967295">
                <a:solidFill>
                  <a:schemeClr val="phClr"/>
                </a:solidFill>
                <a:latin typeface="Arial"/>
                <a:ea typeface="Arial"/>
                <a:cs typeface="Arial"/>
              </a:defRPr>
            </a:lvl6pPr>
            <a:lvl7pPr marL="0" algn="l" defTabSz="914400" rtl="0" eaLnBrk="0" latinLnBrk="0" hangingPunct="0">
              <a:defRPr sz="1800" kern="1200" smtId="4294967295">
                <a:solidFill>
                  <a:schemeClr val="phClr"/>
                </a:solidFill>
                <a:latin typeface="Arial"/>
                <a:ea typeface="Arial"/>
                <a:cs typeface="Arial"/>
              </a:defRPr>
            </a:lvl7pPr>
            <a:lvl8pPr marL="0" algn="l" defTabSz="914400" rtl="0" eaLnBrk="0" latinLnBrk="0" hangingPunct="0">
              <a:defRPr sz="1800" kern="1200" smtId="4294967295">
                <a:solidFill>
                  <a:schemeClr val="phClr"/>
                </a:solidFill>
                <a:latin typeface="Arial"/>
                <a:ea typeface="Arial"/>
                <a:cs typeface="Arial"/>
              </a:defRPr>
            </a:lvl8pPr>
          </a:lstStyle>
          <a:p>
            <a:pPr marL="3324" marR="0">
              <a:lnSpc>
                <a:spcPts val="2106"/>
              </a:lnSpc>
              <a:spcBef>
                <a:spcPct val="0"/>
              </a:spcBef>
              <a:spcAft>
                <a:spcPct val="0"/>
              </a:spcAft>
            </a:pPr>
            <a:r>
              <a:rPr lang="en-US" sz="1600" dirty="0" smtClean="0">
                <a:solidFill>
                  <a:srgbClr val="000000"/>
                </a:solidFill>
                <a:latin typeface="VOUHIG+MicrosoftYaHei"/>
                <a:cs typeface="VOUHIG+MicrosoftYaHei"/>
              </a:rPr>
              <a:t>     </a:t>
            </a:r>
            <a:endParaRPr lang="en-US" sz="1600" dirty="0" smtClean="0">
              <a:solidFill>
                <a:srgbClr val="000000"/>
              </a:solidFill>
              <a:latin typeface="VOUHIG+MicrosoftYaHei"/>
              <a:cs typeface="VOUHIG+MicrosoftYaHei"/>
            </a:endParaRPr>
          </a:p>
          <a:p>
            <a:pPr marL="3324" marR="0">
              <a:lnSpc>
                <a:spcPts val="2106"/>
              </a:lnSpc>
              <a:spcBef>
                <a:spcPct val="0"/>
              </a:spcBef>
              <a:spcAft>
                <a:spcPct val="0"/>
              </a:spcAft>
            </a:pPr>
            <a:r>
              <a:rPr lang="zh-CN" altLang="en-US" sz="1600" dirty="0" smtClean="0">
                <a:solidFill>
                  <a:srgbClr val="000000"/>
                </a:solidFill>
                <a:latin typeface="VOUHIG+MicrosoftYaHei"/>
                <a:cs typeface="VOUHIG+MicrosoftYaHei"/>
              </a:rPr>
              <a:t>软件</a:t>
            </a:r>
            <a:r>
              <a:rPr lang="zh-CN" altLang="en-US" sz="1600" dirty="0" smtClean="0">
                <a:solidFill>
                  <a:srgbClr val="000000"/>
                </a:solidFill>
                <a:latin typeface="VOUHIG+MicrosoftYaHei"/>
                <a:cs typeface="VOUHIG+MicrosoftYaHei"/>
              </a:rPr>
              <a:t>协同性</a:t>
            </a:r>
            <a:endParaRPr lang="en-US" altLang="zh-CN" sz="1600" dirty="0" smtClean="0">
              <a:solidFill>
                <a:srgbClr val="000000"/>
              </a:solidFill>
              <a:latin typeface="VOUHIG+MicrosoftYaHei"/>
              <a:cs typeface="VOUHIG+MicrosoftYaHei"/>
            </a:endParaRPr>
          </a:p>
          <a:p>
            <a:pPr marL="3324" marR="0">
              <a:lnSpc>
                <a:spcPts val="2106"/>
              </a:lnSpc>
              <a:spcBef>
                <a:spcPct val="0"/>
              </a:spcBef>
              <a:spcAft>
                <a:spcPct val="0"/>
              </a:spcAft>
            </a:pPr>
            <a:r>
              <a:rPr lang="en-US" sz="1600" dirty="0" smtClean="0">
                <a:solidFill>
                  <a:srgbClr val="000000"/>
                </a:solidFill>
                <a:latin typeface="VOUHIG+MicrosoftYaHei"/>
                <a:cs typeface="VOUHIG+MicrosoftYaHei"/>
              </a:rPr>
              <a:t>        </a:t>
            </a:r>
            <a:r>
              <a:rPr lang="zh-CN" altLang="en-US" sz="1600" dirty="0" smtClean="0">
                <a:solidFill>
                  <a:srgbClr val="000000"/>
                </a:solidFill>
                <a:latin typeface="VOUHIG+MicrosoftYaHei"/>
                <a:cs typeface="VOUHIG+MicrosoftYaHei"/>
              </a:rPr>
              <a:t>通力合作</a:t>
            </a:r>
            <a:endParaRPr lang="en-US" altLang="zh-CN" sz="1600" dirty="0" smtClean="0">
              <a:solidFill>
                <a:srgbClr val="000000"/>
              </a:solidFill>
              <a:latin typeface="VOUHIG+MicrosoftYaHei"/>
              <a:cs typeface="VOUHIG+MicrosoftYaHei"/>
            </a:endParaRPr>
          </a:p>
          <a:p>
            <a:pPr marL="3324" marR="0">
              <a:lnSpc>
                <a:spcPts val="2106"/>
              </a:lnSpc>
              <a:spcBef>
                <a:spcPct val="0"/>
              </a:spcBef>
              <a:spcAft>
                <a:spcPct val="0"/>
              </a:spcAft>
            </a:pPr>
            <a:r>
              <a:rPr lang="zh-CN" altLang="en-US" sz="1600" dirty="0" smtClean="0">
                <a:solidFill>
                  <a:srgbClr val="000000"/>
                </a:solidFill>
                <a:latin typeface="VOUHIG+MicrosoftYaHei"/>
                <a:cs typeface="VOUHIG+MicrosoftYaHei"/>
              </a:rPr>
              <a:t>模型联动性</a:t>
            </a:r>
            <a:endParaRPr lang="en-US" altLang="zh-CN" sz="1600" dirty="0" smtClean="0">
              <a:solidFill>
                <a:srgbClr val="000000"/>
              </a:solidFill>
              <a:latin typeface="VOUHIG+MicrosoftYaHei"/>
              <a:cs typeface="VOUHIG+MicrosoftYaHei"/>
            </a:endParaRPr>
          </a:p>
          <a:p>
            <a:pPr marL="3324" marR="0">
              <a:lnSpc>
                <a:spcPts val="2106"/>
              </a:lnSpc>
              <a:spcBef>
                <a:spcPct val="0"/>
              </a:spcBef>
              <a:spcAft>
                <a:spcPct val="0"/>
              </a:spcAft>
            </a:pPr>
            <a:r>
              <a:rPr lang="zh-CN" altLang="en-US" sz="1600" dirty="0" smtClean="0">
                <a:solidFill>
                  <a:srgbClr val="000000"/>
                </a:solidFill>
                <a:latin typeface="VOUHIG+MicrosoftYaHei"/>
                <a:cs typeface="VOUHIG+MicrosoftYaHei"/>
              </a:rPr>
              <a:t>        牵一发而动全身</a:t>
            </a:r>
            <a:endParaRPr lang="en-US" altLang="zh-CN" sz="1600" dirty="0" smtClean="0">
              <a:solidFill>
                <a:srgbClr val="000000"/>
              </a:solidFill>
              <a:latin typeface="VOUHIG+MicrosoftYaHei"/>
              <a:cs typeface="VOUHIG+MicrosoftYaHei"/>
            </a:endParaRPr>
          </a:p>
          <a:p>
            <a:pPr marL="3324" marR="0">
              <a:lnSpc>
                <a:spcPts val="2106"/>
              </a:lnSpc>
              <a:spcBef>
                <a:spcPct val="0"/>
              </a:spcBef>
              <a:spcAft>
                <a:spcPct val="0"/>
              </a:spcAft>
            </a:pPr>
            <a:r>
              <a:rPr lang="en-US" sz="1600" dirty="0" smtClean="0">
                <a:solidFill>
                  <a:srgbClr val="000000"/>
                </a:solidFill>
                <a:latin typeface="VOUHIG+MicrosoftYaHei"/>
                <a:cs typeface="VOUHIG+MicrosoftYaHei"/>
              </a:rPr>
              <a:t> </a:t>
            </a:r>
            <a:r>
              <a:rPr lang="en-US" sz="1600" dirty="0" smtClean="0">
                <a:solidFill>
                  <a:srgbClr val="000000"/>
                </a:solidFill>
                <a:latin typeface="VOUHIG+MicrosoftYaHei"/>
                <a:cs typeface="VOUHIG+MicrosoftYaHei"/>
              </a:rPr>
              <a:t>      </a:t>
            </a:r>
            <a:endParaRPr sz="1600" dirty="0">
              <a:solidFill>
                <a:srgbClr val="000000"/>
              </a:solidFill>
              <a:latin typeface="VOUHIG+MicrosoftYaHei"/>
              <a:cs typeface="VOUHIG+MicrosoftYaHei"/>
            </a:endParaRPr>
          </a:p>
        </p:txBody>
      </p:sp>
      <p:pic>
        <p:nvPicPr>
          <p:cNvPr id="13" name="Picture 2"/>
          <p:cNvPicPr>
            <a:picLocks noChangeAspect="1" noChangeArrowheads="1"/>
          </p:cNvPicPr>
          <p:nvPr/>
        </p:nvPicPr>
        <p:blipFill>
          <a:blip r:embed="rId3"/>
          <a:srcRect/>
          <a:stretch>
            <a:fillRect/>
          </a:stretch>
        </p:blipFill>
        <p:spPr bwMode="auto">
          <a:xfrm>
            <a:off x="285720" y="642707"/>
            <a:ext cx="2857520" cy="2209066"/>
          </a:xfrm>
          <a:prstGeom prst="rect">
            <a:avLst/>
          </a:prstGeom>
          <a:noFill/>
          <a:ln w="9525">
            <a:noFill/>
            <a:miter lim="800000"/>
            <a:headEnd/>
            <a:tailEnd/>
          </a:ln>
          <a:effectLst/>
        </p:spPr>
      </p:pic>
      <p:pic>
        <p:nvPicPr>
          <p:cNvPr id="14" name="Picture 3"/>
          <p:cNvPicPr>
            <a:picLocks noChangeAspect="1" noChangeArrowheads="1"/>
          </p:cNvPicPr>
          <p:nvPr/>
        </p:nvPicPr>
        <p:blipFill>
          <a:blip r:embed="rId4"/>
          <a:srcRect/>
          <a:stretch>
            <a:fillRect/>
          </a:stretch>
        </p:blipFill>
        <p:spPr bwMode="auto">
          <a:xfrm>
            <a:off x="285720" y="2857285"/>
            <a:ext cx="2857520" cy="2214795"/>
          </a:xfrm>
          <a:prstGeom prst="rect">
            <a:avLst/>
          </a:prstGeom>
          <a:noFill/>
          <a:ln w="9525">
            <a:noFill/>
            <a:miter lim="800000"/>
            <a:headEnd/>
            <a:tailEnd/>
          </a:ln>
          <a:effectLst/>
        </p:spPr>
      </p:pic>
      <p:pic>
        <p:nvPicPr>
          <p:cNvPr id="15" name="Picture 4"/>
          <p:cNvPicPr>
            <a:picLocks noChangeAspect="1" noChangeArrowheads="1"/>
          </p:cNvPicPr>
          <p:nvPr/>
        </p:nvPicPr>
        <p:blipFill>
          <a:blip r:embed="rId5"/>
          <a:srcRect/>
          <a:stretch>
            <a:fillRect/>
          </a:stretch>
        </p:blipFill>
        <p:spPr bwMode="auto">
          <a:xfrm>
            <a:off x="3857620" y="2571750"/>
            <a:ext cx="4674681" cy="2286022"/>
          </a:xfrm>
          <a:prstGeom prst="rect">
            <a:avLst/>
          </a:prstGeom>
          <a:noFill/>
          <a:ln w="9525">
            <a:noFill/>
            <a:miter lim="800000"/>
            <a:headEnd/>
            <a:tailEnd/>
          </a:ln>
          <a:effectLst/>
        </p:spPr>
      </p:pic>
      <p:pic>
        <p:nvPicPr>
          <p:cNvPr id="16"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46970"/>
            <a:ext cx="9072594" cy="4596530"/>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1891708" cy="646331"/>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7" name="图片 16" descr="三维模型图片"/>
          <p:cNvPicPr>
            <a:picLocks noChangeAspect="1"/>
          </p:cNvPicPr>
          <p:nvPr/>
        </p:nvPicPr>
        <p:blipFill>
          <a:blip r:embed="rId3"/>
          <a:stretch>
            <a:fillRect/>
          </a:stretch>
        </p:blipFill>
        <p:spPr>
          <a:xfrm>
            <a:off x="142844" y="1428742"/>
            <a:ext cx="4916244" cy="3646551"/>
          </a:xfrm>
          <a:prstGeom prst="rect">
            <a:avLst/>
          </a:prstGeom>
        </p:spPr>
      </p:pic>
      <p:pic>
        <p:nvPicPr>
          <p:cNvPr id="18" name="图片 17"/>
          <p:cNvPicPr>
            <a:picLocks noChangeAspect="1"/>
          </p:cNvPicPr>
          <p:nvPr/>
        </p:nvPicPr>
        <p:blipFill>
          <a:blip r:embed="rId4"/>
          <a:srcRect t="26045"/>
          <a:stretch>
            <a:fillRect/>
          </a:stretch>
        </p:blipFill>
        <p:spPr>
          <a:xfrm>
            <a:off x="5715008" y="571486"/>
            <a:ext cx="2807897" cy="2039044"/>
          </a:xfrm>
          <a:prstGeom prst="rect">
            <a:avLst/>
          </a:prstGeom>
        </p:spPr>
      </p:pic>
      <p:pic>
        <p:nvPicPr>
          <p:cNvPr id="19" name="图片 18" descr="图片4"/>
          <p:cNvPicPr>
            <a:picLocks noChangeAspect="1"/>
          </p:cNvPicPr>
          <p:nvPr/>
        </p:nvPicPr>
        <p:blipFill>
          <a:blip r:embed="rId5"/>
          <a:stretch>
            <a:fillRect/>
          </a:stretch>
        </p:blipFill>
        <p:spPr>
          <a:xfrm>
            <a:off x="5500694" y="2500312"/>
            <a:ext cx="3044365" cy="2417412"/>
          </a:xfrm>
          <a:prstGeom prst="rect">
            <a:avLst/>
          </a:prstGeom>
        </p:spPr>
      </p:pic>
      <p:sp>
        <p:nvSpPr>
          <p:cNvPr id="20" name="五边形 19"/>
          <p:cNvSpPr/>
          <p:nvPr/>
        </p:nvSpPr>
        <p:spPr>
          <a:xfrm>
            <a:off x="-5502" y="963699"/>
            <a:ext cx="2384387" cy="45981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07679" y="1069257"/>
            <a:ext cx="2071206" cy="214686"/>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钢筋深化</a:t>
            </a:r>
            <a:r>
              <a:rPr lang="en-US" altLang="zh-CN" dirty="0" smtClean="0">
                <a:solidFill>
                  <a:srgbClr val="FFFFFF"/>
                </a:solidFill>
              </a:rPr>
              <a:t>---</a:t>
            </a:r>
            <a:r>
              <a:rPr lang="zh-CN" altLang="en-US" dirty="0" smtClean="0">
                <a:solidFill>
                  <a:srgbClr val="FFFFFF"/>
                </a:solidFill>
              </a:rPr>
              <a:t>广联达</a:t>
            </a:r>
            <a:endParaRPr lang="zh-CN" altLang="en-US" dirty="0">
              <a:solidFill>
                <a:srgbClr val="FFFFFF"/>
              </a:solidFill>
            </a:endParaRPr>
          </a:p>
        </p:txBody>
      </p:sp>
      <p:pic>
        <p:nvPicPr>
          <p:cNvPr id="12"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3258799"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钢结构</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深化设计</a:t>
            </a:r>
            <a:r>
              <a:rPr lang="en-US" altLang="zh-CN" sz="2000" b="1" dirty="0" smtClean="0">
                <a:solidFill>
                  <a:schemeClr val="tx1">
                    <a:lumMod val="75000"/>
                    <a:lumOff val="25000"/>
                  </a:schemeClr>
                </a:solidFill>
              </a:rPr>
              <a:t> </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46970"/>
            <a:ext cx="9072594" cy="4596530"/>
            <a:chOff x="59980" y="626040"/>
            <a:chExt cx="2995606"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285520" y="1025669"/>
              <a:ext cx="2412513" cy="172290"/>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a:solidFill>
                    <a:srgbClr val="FFFFFF"/>
                  </a:solidFill>
                </a:rPr>
                <a:t>BIM</a:t>
              </a:r>
              <a:r>
                <a:rPr lang="zh-CN" altLang="en-US" dirty="0">
                  <a:solidFill>
                    <a:srgbClr val="FFFFFF"/>
                  </a:solidFill>
                </a:rPr>
                <a:t>出图</a:t>
              </a: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1891708" cy="646331"/>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20" name="五边形 19"/>
          <p:cNvSpPr/>
          <p:nvPr/>
        </p:nvSpPr>
        <p:spPr>
          <a:xfrm>
            <a:off x="-5502" y="963699"/>
            <a:ext cx="2384387" cy="459813"/>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3"/>
          <p:cNvSpPr txBox="1"/>
          <p:nvPr/>
        </p:nvSpPr>
        <p:spPr>
          <a:xfrm>
            <a:off x="307679" y="1069257"/>
            <a:ext cx="2071206" cy="430887"/>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钢筋深化</a:t>
            </a:r>
            <a:r>
              <a:rPr lang="en-US" altLang="zh-CN" dirty="0" smtClean="0">
                <a:solidFill>
                  <a:srgbClr val="FFFFFF"/>
                </a:solidFill>
              </a:rPr>
              <a:t>---</a:t>
            </a:r>
            <a:r>
              <a:rPr lang="zh-CN" altLang="en-US" dirty="0" smtClean="0">
                <a:solidFill>
                  <a:srgbClr val="FFFFFF"/>
                </a:solidFill>
              </a:rPr>
              <a:t>广联达</a:t>
            </a:r>
          </a:p>
          <a:p>
            <a:endParaRPr lang="zh-CN" altLang="en-US" dirty="0">
              <a:solidFill>
                <a:srgbClr val="FFFFFF"/>
              </a:solidFill>
            </a:endParaRPr>
          </a:p>
        </p:txBody>
      </p:sp>
      <p:pic>
        <p:nvPicPr>
          <p:cNvPr id="12" name="图片 11"/>
          <p:cNvPicPr>
            <a:picLocks noChangeAspect="1"/>
          </p:cNvPicPr>
          <p:nvPr/>
        </p:nvPicPr>
        <p:blipFill>
          <a:blip r:embed="rId3"/>
          <a:stretch>
            <a:fillRect/>
          </a:stretch>
        </p:blipFill>
        <p:spPr>
          <a:xfrm>
            <a:off x="2714612" y="688639"/>
            <a:ext cx="6342073" cy="4240565"/>
          </a:xfrm>
          <a:prstGeom prst="rect">
            <a:avLst/>
          </a:prstGeom>
        </p:spPr>
      </p:pic>
      <p:pic>
        <p:nvPicPr>
          <p:cNvPr id="13" name="图片 12" descr="钢筋1"/>
          <p:cNvPicPr>
            <a:picLocks noChangeAspect="1"/>
          </p:cNvPicPr>
          <p:nvPr/>
        </p:nvPicPr>
        <p:blipFill>
          <a:blip r:embed="rId4"/>
          <a:srcRect l="31950"/>
          <a:stretch>
            <a:fillRect/>
          </a:stretch>
        </p:blipFill>
        <p:spPr>
          <a:xfrm>
            <a:off x="15957" y="1928808"/>
            <a:ext cx="4270291" cy="2973715"/>
          </a:xfrm>
          <a:prstGeom prst="rect">
            <a:avLst/>
          </a:prstGeom>
        </p:spPr>
      </p:pic>
      <p:pic>
        <p:nvPicPr>
          <p:cNvPr id="14"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2" name="Picture 4">
            <a:extLst>
              <a:ext uri="{FF2B5EF4-FFF2-40B4-BE49-F238E27FC236}">
                <a16:creationId xmlns="" xmlns:a16="http://schemas.microsoft.com/office/drawing/2014/main" id="{12B7D368-6367-4460-A530-C4BB1623101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80" r="16430"/>
          <a:stretch/>
        </p:blipFill>
        <p:spPr bwMode="auto">
          <a:xfrm>
            <a:off x="1907704" y="1779662"/>
            <a:ext cx="1656999" cy="13795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46"/>
          <p:cNvSpPr txBox="1"/>
          <p:nvPr/>
        </p:nvSpPr>
        <p:spPr>
          <a:xfrm>
            <a:off x="4101420" y="1971824"/>
            <a:ext cx="3470976" cy="781290"/>
          </a:xfrm>
          <a:prstGeom prst="rect">
            <a:avLst/>
          </a:prstGeom>
          <a:noFill/>
        </p:spPr>
        <p:txBody>
          <a:bodyPr wrap="none" lIns="0" tIns="0" rIns="0" bIns="0" anchor="ctr" anchorCtr="0">
            <a:normAutofit/>
          </a:bodyPr>
          <a:lstStyle/>
          <a:p>
            <a:r>
              <a:rPr lang="en-US" altLang="zh-CN" sz="4000" b="1" dirty="0" smtClean="0">
                <a:solidFill>
                  <a:schemeClr val="tx1">
                    <a:lumMod val="85000"/>
                    <a:lumOff val="15000"/>
                  </a:schemeClr>
                </a:solidFill>
                <a:latin typeface="+mn-lt"/>
                <a:ea typeface="+mn-ea"/>
                <a:cs typeface="+mn-ea"/>
                <a:sym typeface="+mn-lt"/>
              </a:rPr>
              <a:t>BIM</a:t>
            </a:r>
            <a:r>
              <a:rPr lang="zh-CN" altLang="en-US" sz="4000" b="1" dirty="0" smtClean="0">
                <a:solidFill>
                  <a:schemeClr val="tx1">
                    <a:lumMod val="85000"/>
                    <a:lumOff val="15000"/>
                  </a:schemeClr>
                </a:solidFill>
                <a:cs typeface="+mn-ea"/>
                <a:sym typeface="+mn-lt"/>
              </a:rPr>
              <a:t>与</a:t>
            </a:r>
            <a:r>
              <a:rPr lang="zh-CN" altLang="en-US" sz="4000" b="1" dirty="0" smtClean="0">
                <a:solidFill>
                  <a:schemeClr val="tx1">
                    <a:lumMod val="85000"/>
                    <a:lumOff val="15000"/>
                  </a:schemeClr>
                </a:solidFill>
                <a:latin typeface="+mn-lt"/>
                <a:ea typeface="+mn-ea"/>
                <a:cs typeface="+mn-ea"/>
                <a:sym typeface="+mn-lt"/>
              </a:rPr>
              <a:t>装配式建筑</a:t>
            </a:r>
            <a:endParaRPr lang="zh-CN" altLang="en-US" sz="4000" b="1" dirty="0">
              <a:solidFill>
                <a:schemeClr val="tx1">
                  <a:lumMod val="85000"/>
                  <a:lumOff val="15000"/>
                </a:schemeClr>
              </a:solidFill>
              <a:latin typeface="+mn-lt"/>
              <a:ea typeface="+mn-ea"/>
              <a:cs typeface="+mn-ea"/>
              <a:sym typeface="+mn-lt"/>
            </a:endParaRPr>
          </a:p>
        </p:txBody>
      </p:sp>
      <p:sp>
        <p:nvSpPr>
          <p:cNvPr id="14" name="矩形 13"/>
          <p:cNvSpPr/>
          <p:nvPr/>
        </p:nvSpPr>
        <p:spPr>
          <a:xfrm>
            <a:off x="3045240" y="2807291"/>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058439" y="2820065"/>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06</a:t>
            </a:r>
            <a:endParaRPr lang="zh-CN" altLang="en-US" sz="5400" spc="300" dirty="0">
              <a:solidFill>
                <a:schemeClr val="bg1"/>
              </a:solidFill>
              <a:latin typeface="Agency FB" panose="020B0503020202020204" pitchFamily="34" charset="0"/>
              <a:cs typeface="+mn-ea"/>
              <a:sym typeface="+mn-lt"/>
            </a:endParaRPr>
          </a:p>
        </p:txBody>
      </p:sp>
      <p:cxnSp>
        <p:nvCxnSpPr>
          <p:cNvPr id="17" name="直接连接符 16">
            <a:extLst>
              <a:ext uri="{FF2B5EF4-FFF2-40B4-BE49-F238E27FC236}">
                <a16:creationId xmlns="" xmlns:a16="http://schemas.microsoft.com/office/drawing/2014/main" id="{A065C97F-BEC9-48E0-A366-E672C77589BF}"/>
              </a:ext>
            </a:extLst>
          </p:cNvPr>
          <p:cNvCxnSpPr/>
          <p:nvPr/>
        </p:nvCxnSpPr>
        <p:spPr>
          <a:xfrm>
            <a:off x="3929058" y="2784476"/>
            <a:ext cx="4429156" cy="1588"/>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47"/>
          <p:cNvSpPr txBox="1"/>
          <p:nvPr/>
        </p:nvSpPr>
        <p:spPr>
          <a:xfrm>
            <a:off x="4572000" y="2928940"/>
            <a:ext cx="3470976" cy="485177"/>
          </a:xfrm>
          <a:prstGeom prst="rect">
            <a:avLst/>
          </a:prstGeom>
          <a:noFill/>
        </p:spPr>
        <p:txBody>
          <a:bodyPr wrap="square" lIns="0" tIns="0" rIns="0" bIns="0" anchor="t" anchorCtr="0">
            <a:normAutofit/>
          </a:bodyPr>
          <a:lstStyle/>
          <a:p>
            <a:pPr>
              <a:lnSpc>
                <a:spcPct val="120000"/>
              </a:lnSpc>
            </a:pPr>
            <a:r>
              <a:rPr lang="zh-CN" altLang="en-US" sz="1200" dirty="0" smtClean="0">
                <a:solidFill>
                  <a:sysClr val="windowText" lastClr="000000"/>
                </a:solidFill>
                <a:latin typeface="+mn-lt"/>
                <a:ea typeface="+mn-ea"/>
                <a:cs typeface="+mn-ea"/>
                <a:sym typeface="+mn-lt"/>
              </a:rPr>
              <a:t>装配式   </a:t>
            </a:r>
            <a:r>
              <a:rPr lang="en-US" altLang="zh-CN" sz="1200" dirty="0" smtClean="0">
                <a:solidFill>
                  <a:sysClr val="windowText" lastClr="000000"/>
                </a:solidFill>
                <a:latin typeface="+mn-lt"/>
                <a:ea typeface="+mn-ea"/>
                <a:cs typeface="+mn-ea"/>
                <a:sym typeface="+mn-lt"/>
              </a:rPr>
              <a:t>BIM</a:t>
            </a:r>
            <a:r>
              <a:rPr lang="zh-CN" altLang="en-US" sz="1200" dirty="0" smtClean="0">
                <a:solidFill>
                  <a:sysClr val="windowText" lastClr="000000"/>
                </a:solidFill>
                <a:cs typeface="+mn-ea"/>
                <a:sym typeface="+mn-lt"/>
              </a:rPr>
              <a:t>与装配式</a:t>
            </a:r>
            <a:endParaRPr lang="zh-CN" altLang="en-US" sz="1200" dirty="0">
              <a:solidFill>
                <a:sysClr val="windowText" lastClr="000000"/>
              </a:solidFill>
              <a:latin typeface="+mn-lt"/>
              <a:ea typeface="+mn-ea"/>
              <a:cs typeface="+mn-ea"/>
              <a:sym typeface="+mn-lt"/>
            </a:endParaRPr>
          </a:p>
        </p:txBody>
      </p:sp>
      <p:pic>
        <p:nvPicPr>
          <p:cNvPr id="9"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6"/>
          <p:cNvSpPr txBox="1"/>
          <p:nvPr/>
        </p:nvSpPr>
        <p:spPr>
          <a:xfrm>
            <a:off x="4458676" y="2143122"/>
            <a:ext cx="3470910" cy="781050"/>
          </a:xfrm>
          <a:prstGeom prst="rect">
            <a:avLst/>
          </a:prstGeom>
          <a:noFill/>
        </p:spPr>
        <p:txBody>
          <a:bodyPr wrap="none" lIns="0" tIns="0" rIns="0" bIns="0" anchor="ctr" anchorCtr="0">
            <a:normAutofit/>
          </a:bodyPr>
          <a:lstStyle/>
          <a:p>
            <a:r>
              <a:rPr lang="zh-CN" altLang="en-US" sz="2800" b="1" dirty="0" smtClean="0">
                <a:solidFill>
                  <a:schemeClr val="tx1">
                    <a:lumMod val="85000"/>
                    <a:lumOff val="15000"/>
                  </a:schemeClr>
                </a:solidFill>
                <a:latin typeface="+mn-lt"/>
                <a:ea typeface="+mn-ea"/>
                <a:cs typeface="+mn-ea"/>
                <a:sym typeface="+mn-lt"/>
              </a:rPr>
              <a:t>我院</a:t>
            </a:r>
            <a:r>
              <a:rPr lang="en-US" altLang="zh-CN" sz="2800" b="1" dirty="0" smtClean="0">
                <a:solidFill>
                  <a:schemeClr val="tx1">
                    <a:lumMod val="85000"/>
                    <a:lumOff val="15000"/>
                  </a:schemeClr>
                </a:solidFill>
                <a:latin typeface="+mn-lt"/>
                <a:ea typeface="+mn-ea"/>
                <a:cs typeface="+mn-ea"/>
                <a:sym typeface="+mn-lt"/>
              </a:rPr>
              <a:t>BIM</a:t>
            </a:r>
            <a:r>
              <a:rPr lang="zh-CN" altLang="en-US" sz="2800" b="1" dirty="0" smtClean="0">
                <a:solidFill>
                  <a:schemeClr val="tx1">
                    <a:lumMod val="85000"/>
                    <a:lumOff val="15000"/>
                  </a:schemeClr>
                </a:solidFill>
                <a:latin typeface="+mn-lt"/>
                <a:ea typeface="+mn-ea"/>
                <a:cs typeface="+mn-ea"/>
                <a:sym typeface="+mn-lt"/>
              </a:rPr>
              <a:t>应用情况</a:t>
            </a:r>
            <a:endParaRPr lang="zh-CN" altLang="en-US" sz="2800" b="1" dirty="0">
              <a:solidFill>
                <a:schemeClr val="tx1">
                  <a:lumMod val="85000"/>
                  <a:lumOff val="15000"/>
                </a:schemeClr>
              </a:solidFill>
              <a:latin typeface="+mn-lt"/>
              <a:ea typeface="+mn-ea"/>
              <a:cs typeface="+mn-ea"/>
              <a:sym typeface="+mn-lt"/>
            </a:endParaRPr>
          </a:p>
        </p:txBody>
      </p:sp>
      <p:sp>
        <p:nvSpPr>
          <p:cNvPr id="11" name="矩形 10"/>
          <p:cNvSpPr/>
          <p:nvPr/>
        </p:nvSpPr>
        <p:spPr>
          <a:xfrm>
            <a:off x="1821104" y="1635646"/>
            <a:ext cx="1728192" cy="1728192"/>
          </a:xfrm>
          <a:prstGeom prst="rect">
            <a:avLst/>
          </a:prstGeom>
          <a:blipFill dpi="0" rotWithShape="1">
            <a:blip r:embed="rId3">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189256" y="2787774"/>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02455" y="2800548"/>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02</a:t>
            </a:r>
            <a:endParaRPr lang="zh-CN" altLang="en-US" sz="5400" spc="300" dirty="0">
              <a:solidFill>
                <a:schemeClr val="bg1"/>
              </a:solidFill>
              <a:latin typeface="Agency FB" panose="020B0503020202020204" pitchFamily="34" charset="0"/>
              <a:cs typeface="+mn-ea"/>
              <a:sym typeface="+mn-lt"/>
            </a:endParaRPr>
          </a:p>
        </p:txBody>
      </p:sp>
      <p:sp>
        <p:nvSpPr>
          <p:cNvPr id="15" name="TextBox 47"/>
          <p:cNvSpPr txBox="1"/>
          <p:nvPr/>
        </p:nvSpPr>
        <p:spPr>
          <a:xfrm>
            <a:off x="4572000" y="2928940"/>
            <a:ext cx="3470976" cy="485177"/>
          </a:xfrm>
          <a:prstGeom prst="rect">
            <a:avLst/>
          </a:prstGeom>
          <a:noFill/>
        </p:spPr>
        <p:txBody>
          <a:bodyPr wrap="square" lIns="0" tIns="0" rIns="0" bIns="0" anchor="t" anchorCtr="0">
            <a:normAutofit/>
          </a:bodyPr>
          <a:lstStyle/>
          <a:p>
            <a:pPr>
              <a:lnSpc>
                <a:spcPct val="120000"/>
              </a:lnSpc>
            </a:pPr>
            <a:r>
              <a:rPr lang="zh-CN" altLang="en-US" sz="1200" dirty="0" smtClean="0">
                <a:solidFill>
                  <a:sysClr val="windowText" lastClr="000000"/>
                </a:solidFill>
                <a:cs typeface="+mn-ea"/>
                <a:sym typeface="+mn-lt"/>
              </a:rPr>
              <a:t>软件平台    硬件配置    工作方式 </a:t>
            </a:r>
            <a:endParaRPr lang="en-US" altLang="zh-CN" sz="1200" dirty="0" smtClean="0">
              <a:solidFill>
                <a:sysClr val="windowText" lastClr="000000"/>
              </a:solidFill>
              <a:cs typeface="+mn-ea"/>
              <a:sym typeface="+mn-lt"/>
            </a:endParaRPr>
          </a:p>
          <a:p>
            <a:pPr>
              <a:lnSpc>
                <a:spcPct val="120000"/>
              </a:lnSpc>
            </a:pPr>
            <a:endParaRPr lang="en-US" altLang="zh-CN" sz="1200" dirty="0" smtClean="0">
              <a:solidFill>
                <a:sysClr val="windowText" lastClr="000000"/>
              </a:solidFill>
              <a:cs typeface="+mn-ea"/>
              <a:sym typeface="+mn-lt"/>
            </a:endParaRPr>
          </a:p>
          <a:p>
            <a:pPr>
              <a:lnSpc>
                <a:spcPct val="120000"/>
              </a:lnSpc>
            </a:pPr>
            <a:endParaRPr lang="zh-CN" altLang="en-US" sz="1200" dirty="0">
              <a:solidFill>
                <a:sysClr val="windowText" lastClr="000000"/>
              </a:solidFill>
              <a:latin typeface="+mn-lt"/>
              <a:ea typeface="+mn-ea"/>
              <a:cs typeface="+mn-ea"/>
              <a:sym typeface="+mn-lt"/>
            </a:endParaRPr>
          </a:p>
        </p:txBody>
      </p:sp>
      <p:cxnSp>
        <p:nvCxnSpPr>
          <p:cNvPr id="16" name="直接连接符 15">
            <a:extLst>
              <a:ext uri="{FF2B5EF4-FFF2-40B4-BE49-F238E27FC236}">
                <a16:creationId xmlns="" xmlns:a16="http://schemas.microsoft.com/office/drawing/2014/main" id="{A065C97F-BEC9-48E0-A366-E672C77589BF}"/>
              </a:ext>
            </a:extLst>
          </p:cNvPr>
          <p:cNvCxnSpPr/>
          <p:nvPr/>
        </p:nvCxnSpPr>
        <p:spPr>
          <a:xfrm>
            <a:off x="4357686" y="2786064"/>
            <a:ext cx="2643206"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059337424"/>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装配式建筑</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71486"/>
            <a:ext cx="8945886" cy="4513713"/>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926723"/>
              <a:ext cx="818116"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7" y="1022683"/>
              <a:ext cx="574929" cy="16708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dirty="0" smtClean="0">
                  <a:solidFill>
                    <a:srgbClr val="FFFFFF"/>
                  </a:solidFill>
                </a:rPr>
                <a:t>装配式</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3" name="矩形 12"/>
          <p:cNvSpPr/>
          <p:nvPr/>
        </p:nvSpPr>
        <p:spPr>
          <a:xfrm>
            <a:off x="142844" y="1408409"/>
            <a:ext cx="3714776" cy="3554819"/>
          </a:xfrm>
          <a:prstGeom prst="rect">
            <a:avLst/>
          </a:prstGeom>
        </p:spPr>
        <p:txBody>
          <a:bodyPr wrap="square">
            <a:spAutoFit/>
          </a:bodyPr>
          <a:lstStyle/>
          <a:p>
            <a:pPr>
              <a:lnSpc>
                <a:spcPct val="150000"/>
              </a:lnSpc>
            </a:pPr>
            <a:r>
              <a:rPr lang="zh-CN" altLang="en-US" sz="1400" dirty="0" smtClean="0">
                <a:latin typeface="楷体" panose="02010609060101010101" pitchFamily="49" charset="-122"/>
                <a:ea typeface="楷体" panose="02010609060101010101" pitchFamily="49" charset="-122"/>
              </a:rPr>
              <a:t>   装配式建筑是将建筑设计标准化、部品部件工厂化、现场施工装配化、结构装修一体化、建造过程信息化，利用现代科学技术、先进的管理方法和工业化的生产方式，全过程连结为一个完整的产业系统。形象的说就是“像造汽车一样造房子”。从而将建筑行业从劳动密集型转变成为科技管理型，提高劳动生产率，提高整体质量，降低成本节能环保。</a:t>
            </a:r>
            <a:endParaRPr lang="zh-CN" altLang="en-US" sz="1400" dirty="0">
              <a:latin typeface="楷体" panose="02010609060101010101" pitchFamily="49" charset="-122"/>
              <a:ea typeface="楷体" panose="02010609060101010101" pitchFamily="49" charset="-122"/>
            </a:endParaRPr>
          </a:p>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pic>
        <p:nvPicPr>
          <p:cNvPr id="12" name="图片占位符 10"/>
          <p:cNvPicPr>
            <a:picLocks noChangeAspect="1"/>
          </p:cNvPicPr>
          <p:nvPr/>
        </p:nvPicPr>
        <p:blipFill>
          <a:blip r:embed="rId3"/>
          <a:stretch>
            <a:fillRect/>
          </a:stretch>
        </p:blipFill>
        <p:spPr>
          <a:xfrm>
            <a:off x="3929058" y="642925"/>
            <a:ext cx="4898454" cy="4429156"/>
          </a:xfrm>
          <a:prstGeom prst="rect">
            <a:avLst/>
          </a:prstGeom>
        </p:spPr>
      </p:pic>
      <p:pic>
        <p:nvPicPr>
          <p:cNvPr id="15"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装配式建筑</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46973"/>
            <a:ext cx="8945886" cy="4596527"/>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811260"/>
              <a:ext cx="818116"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7" y="922066"/>
              <a:ext cx="574929" cy="16708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smtClean="0">
                  <a:solidFill>
                    <a:srgbClr val="FFFFFF"/>
                  </a:solidFill>
                </a:rPr>
                <a:t>BIM</a:t>
              </a:r>
              <a:r>
                <a:rPr lang="zh-CN" altLang="en-US" dirty="0" smtClean="0">
                  <a:solidFill>
                    <a:srgbClr val="FFFFFF"/>
                  </a:solidFill>
                </a:rPr>
                <a:t>与装配式</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3" name="矩形 12"/>
          <p:cNvSpPr/>
          <p:nvPr/>
        </p:nvSpPr>
        <p:spPr>
          <a:xfrm>
            <a:off x="71406" y="1285866"/>
            <a:ext cx="4357718" cy="3924151"/>
          </a:xfrm>
          <a:prstGeom prst="rect">
            <a:avLst/>
          </a:prstGeom>
        </p:spPr>
        <p:txBody>
          <a:bodyPr wrap="square">
            <a:spAutoFit/>
          </a:bodyPr>
          <a:lstStyle/>
          <a:p>
            <a:pPr>
              <a:lnSpc>
                <a:spcPct val="150000"/>
              </a:lnSpc>
            </a:pPr>
            <a:r>
              <a:rPr lang="en-US" altLang="zh-CN" sz="1400" dirty="0" smtClean="0">
                <a:latin typeface="楷体" panose="02010609060101010101" pitchFamily="49" charset="-122"/>
                <a:ea typeface="楷体" panose="02010609060101010101" pitchFamily="49" charset="-122"/>
              </a:rPr>
              <a:t>    BIM</a:t>
            </a:r>
            <a:r>
              <a:rPr lang="zh-CN" altLang="en-US" sz="1400" dirty="0" smtClean="0">
                <a:latin typeface="楷体" panose="02010609060101010101" pitchFamily="49" charset="-122"/>
                <a:ea typeface="楷体" panose="02010609060101010101" pitchFamily="49" charset="-122"/>
              </a:rPr>
              <a:t>是以建筑工程项目的各项相关信息数据作为模型的基础，进行建筑模型的建立，通过数字信息仿真模拟建筑物所具有的真实信息。</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是一个共享的知识资源，是一个分享有关设施的信息，为这个设施从概念到完成的全生命周期中的所有决策提供可靠依据的过程。在不同阶段，相关方通过在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中插入、提取、修改、更新信息，以支持和反映各自职责的协同作业。通过利用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技术，解决预制装配式建筑方案设计中的复杂问题，并模拟构件生产、安装装配过程，为施工提供可靠依据。绿色装配式钢结构住宅与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技术的结合必将带来事半功倍的效果。</a:t>
            </a:r>
            <a:r>
              <a:rPr lang="en-US" sz="1200" dirty="0"/>
              <a:t/>
            </a:r>
            <a:br>
              <a:rPr lang="en-US" sz="1200" dirty="0"/>
            </a:br>
            <a:endParaRPr lang="en-US" altLang="zh-CN" sz="1200" dirty="0">
              <a:solidFill>
                <a:schemeClr val="tx2">
                  <a:lumMod val="75000"/>
                </a:schemeClr>
              </a:solidFill>
              <a:latin typeface="+mn-ea"/>
            </a:endParaRPr>
          </a:p>
        </p:txBody>
      </p:sp>
      <p:pic>
        <p:nvPicPr>
          <p:cNvPr id="14" name="图片 13"/>
          <p:cNvPicPr>
            <a:picLocks noChangeAspect="1"/>
          </p:cNvPicPr>
          <p:nvPr/>
        </p:nvPicPr>
        <p:blipFill>
          <a:blip r:embed="rId3"/>
          <a:srcRect b="11975"/>
          <a:stretch>
            <a:fillRect/>
          </a:stretch>
        </p:blipFill>
        <p:spPr>
          <a:xfrm>
            <a:off x="4357686" y="1071552"/>
            <a:ext cx="4579020" cy="3857652"/>
          </a:xfrm>
          <a:prstGeom prst="rect">
            <a:avLst/>
          </a:prstGeom>
        </p:spPr>
      </p:pic>
      <p:pic>
        <p:nvPicPr>
          <p:cNvPr id="15"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 xmlns:a16="http://schemas.microsoft.com/office/drawing/2014/main" id="{176E378E-1920-4816-B7D8-533BFEBB51C7}"/>
              </a:ext>
            </a:extLst>
          </p:cNvPr>
          <p:cNvSpPr txBox="1"/>
          <p:nvPr/>
        </p:nvSpPr>
        <p:spPr>
          <a:xfrm>
            <a:off x="313069" y="58298"/>
            <a:ext cx="2687295"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装配式建筑</a:t>
            </a:r>
            <a:endParaRPr lang="zh-CN" altLang="en-US" sz="2000" b="1" dirty="0">
              <a:solidFill>
                <a:schemeClr val="tx1">
                  <a:lumMod val="75000"/>
                  <a:lumOff val="25000"/>
                </a:schemeClr>
              </a:solidFill>
            </a:endParaRPr>
          </a:p>
        </p:txBody>
      </p:sp>
      <p:grpSp>
        <p:nvGrpSpPr>
          <p:cNvPr id="2" name="组合 16">
            <a:extLst>
              <a:ext uri="{FF2B5EF4-FFF2-40B4-BE49-F238E27FC236}">
                <a16:creationId xmlns="" xmlns:a16="http://schemas.microsoft.com/office/drawing/2014/main" id="{0C08D60A-5074-4C42-99DF-17D3C93A54FC}"/>
              </a:ext>
            </a:extLst>
          </p:cNvPr>
          <p:cNvGrpSpPr/>
          <p:nvPr/>
        </p:nvGrpSpPr>
        <p:grpSpPr>
          <a:xfrm>
            <a:off x="0" y="546973"/>
            <a:ext cx="8945886" cy="4596527"/>
            <a:chOff x="42333" y="626040"/>
            <a:chExt cx="3013253" cy="3564786"/>
          </a:xfrm>
        </p:grpSpPr>
        <p:sp>
          <p:nvSpPr>
            <p:cNvPr id="7" name="圆角矩形 17">
              <a:extLst>
                <a:ext uri="{FF2B5EF4-FFF2-40B4-BE49-F238E27FC236}">
                  <a16:creationId xmlns="" xmlns:a16="http://schemas.microsoft.com/office/drawing/2014/main" id="{FBA17F01-9215-4969-9847-A2FECB1EBAE4}"/>
                </a:ext>
              </a:extLst>
            </p:cNvPr>
            <p:cNvSpPr/>
            <p:nvPr/>
          </p:nvSpPr>
          <p:spPr>
            <a:xfrm>
              <a:off x="59980" y="626040"/>
              <a:ext cx="2995606" cy="3564786"/>
            </a:xfrm>
            <a:prstGeom prst="roundRect">
              <a:avLst>
                <a:gd name="adj" fmla="val 6769"/>
              </a:avLst>
            </a:prstGeom>
            <a:solidFill>
              <a:srgbClr val="FFFFFF"/>
            </a:solidFill>
            <a:ln w="28575">
              <a:solidFill>
                <a:srgbClr val="67A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五边形 19">
              <a:extLst>
                <a:ext uri="{FF2B5EF4-FFF2-40B4-BE49-F238E27FC236}">
                  <a16:creationId xmlns="" xmlns:a16="http://schemas.microsoft.com/office/drawing/2014/main" id="{45441436-D234-4BF8-A593-F901204E3367}"/>
                </a:ext>
              </a:extLst>
            </p:cNvPr>
            <p:cNvSpPr/>
            <p:nvPr/>
          </p:nvSpPr>
          <p:spPr>
            <a:xfrm>
              <a:off x="42333" y="811260"/>
              <a:ext cx="818116" cy="431012"/>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3">
              <a:extLst>
                <a:ext uri="{FF2B5EF4-FFF2-40B4-BE49-F238E27FC236}">
                  <a16:creationId xmlns="" xmlns:a16="http://schemas.microsoft.com/office/drawing/2014/main" id="{A27EEA27-B9F0-47FB-82BB-FA81EE594285}"/>
                </a:ext>
              </a:extLst>
            </p:cNvPr>
            <p:cNvSpPr txBox="1"/>
            <p:nvPr/>
          </p:nvSpPr>
          <p:spPr>
            <a:xfrm>
              <a:off x="186697" y="922066"/>
              <a:ext cx="574929" cy="16708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en-US" altLang="zh-CN" dirty="0" smtClean="0">
                  <a:solidFill>
                    <a:srgbClr val="FFFFFF"/>
                  </a:solidFill>
                </a:rPr>
                <a:t>BIM</a:t>
              </a:r>
              <a:r>
                <a:rPr lang="zh-CN" altLang="en-US" dirty="0" smtClean="0">
                  <a:solidFill>
                    <a:srgbClr val="FFFFFF"/>
                  </a:solidFill>
                </a:rPr>
                <a:t>与装配式</a:t>
              </a:r>
              <a:endParaRPr lang="zh-CN" altLang="en-US" dirty="0">
                <a:solidFill>
                  <a:srgbClr val="FFFFFF"/>
                </a:solidFill>
              </a:endParaRPr>
            </a:p>
          </p:txBody>
        </p:sp>
      </p:grpSp>
      <p:sp>
        <p:nvSpPr>
          <p:cNvPr id="11" name="矩形 10">
            <a:extLst>
              <a:ext uri="{FF2B5EF4-FFF2-40B4-BE49-F238E27FC236}">
                <a16:creationId xmlns="" xmlns:a16="http://schemas.microsoft.com/office/drawing/2014/main" id="{F5D6FD76-F5AE-4177-907E-1418C9AC4EB6}"/>
              </a:ext>
            </a:extLst>
          </p:cNvPr>
          <p:cNvSpPr/>
          <p:nvPr/>
        </p:nvSpPr>
        <p:spPr>
          <a:xfrm>
            <a:off x="214282" y="1357304"/>
            <a:ext cx="2571768" cy="613694"/>
          </a:xfrm>
          <a:prstGeom prst="rect">
            <a:avLst/>
          </a:prstGeom>
        </p:spPr>
        <p:txBody>
          <a:bodyPr wrap="square">
            <a:spAutoFit/>
          </a:bodyPr>
          <a:lstStyle/>
          <a:p>
            <a:pPr>
              <a:lnSpc>
                <a:spcPct val="150000"/>
              </a:lnSpc>
            </a:pPr>
            <a:r>
              <a:rPr lang="en-US" sz="1200" dirty="0"/>
              <a:t/>
            </a:r>
            <a:br>
              <a:rPr lang="en-US" sz="1200" dirty="0"/>
            </a:br>
            <a:endParaRPr lang="en-US" altLang="zh-CN" sz="1200" dirty="0">
              <a:solidFill>
                <a:schemeClr val="tx2">
                  <a:lumMod val="75000"/>
                </a:schemeClr>
              </a:solidFill>
              <a:latin typeface="+mn-ea"/>
            </a:endParaRPr>
          </a:p>
        </p:txBody>
      </p:sp>
      <p:sp>
        <p:nvSpPr>
          <p:cNvPr id="13" name="矩形 12"/>
          <p:cNvSpPr/>
          <p:nvPr/>
        </p:nvSpPr>
        <p:spPr>
          <a:xfrm>
            <a:off x="71406" y="1285866"/>
            <a:ext cx="4357718" cy="3924151"/>
          </a:xfrm>
          <a:prstGeom prst="rect">
            <a:avLst/>
          </a:prstGeom>
        </p:spPr>
        <p:txBody>
          <a:bodyPr wrap="square">
            <a:spAutoFit/>
          </a:bodyPr>
          <a:lstStyle/>
          <a:p>
            <a:pPr>
              <a:lnSpc>
                <a:spcPct val="150000"/>
              </a:lnSpc>
            </a:pPr>
            <a:r>
              <a:rPr lang="en-US" altLang="zh-CN" sz="1400" dirty="0" smtClean="0">
                <a:latin typeface="楷体" panose="02010609060101010101" pitchFamily="49" charset="-122"/>
                <a:ea typeface="楷体" panose="02010609060101010101" pitchFamily="49" charset="-122"/>
              </a:rPr>
              <a:t>    BIM</a:t>
            </a:r>
            <a:r>
              <a:rPr lang="zh-CN" altLang="en-US" sz="1400" dirty="0" smtClean="0">
                <a:latin typeface="楷体" panose="02010609060101010101" pitchFamily="49" charset="-122"/>
                <a:ea typeface="楷体" panose="02010609060101010101" pitchFamily="49" charset="-122"/>
              </a:rPr>
              <a:t>是以建筑工程项目的各项相关信息数据作为模型的基础，进行建筑模型的建立，通过数字信息仿真模拟建筑物所具有的真实信息。</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是一个共享的知识资源，是一个分享有关设施的信息，为这个设施从概念到完成的全生命周期中的所有决策提供可靠依据的过程。在不同阶段，相关方通过在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中插入、提取、修改、更新信息，以支持和反映各自职责的协同作业。通过利用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技术，解决预制装配式建筑方案设计中的复杂问题，并模拟构件生产、安装装配过程，为施工提供可靠依据。绿色装配式钢结构住宅与 </a:t>
            </a:r>
            <a:r>
              <a:rPr lang="en-US" altLang="zh-CN" sz="1400" dirty="0" smtClean="0">
                <a:latin typeface="楷体" panose="02010609060101010101" pitchFamily="49" charset="-122"/>
                <a:ea typeface="楷体" panose="02010609060101010101" pitchFamily="49" charset="-122"/>
              </a:rPr>
              <a:t>BIM </a:t>
            </a:r>
            <a:r>
              <a:rPr lang="zh-CN" altLang="en-US" sz="1400" dirty="0" smtClean="0">
                <a:latin typeface="楷体" panose="02010609060101010101" pitchFamily="49" charset="-122"/>
                <a:ea typeface="楷体" panose="02010609060101010101" pitchFamily="49" charset="-122"/>
              </a:rPr>
              <a:t>技术的结合必将带来事半功倍的效果。</a:t>
            </a:r>
            <a:r>
              <a:rPr lang="en-US" sz="1200" dirty="0"/>
              <a:t/>
            </a:r>
            <a:br>
              <a:rPr lang="en-US" sz="1200" dirty="0"/>
            </a:br>
            <a:endParaRPr lang="en-US" altLang="zh-CN" sz="1200" dirty="0">
              <a:solidFill>
                <a:schemeClr val="tx2">
                  <a:lumMod val="75000"/>
                </a:schemeClr>
              </a:solidFill>
              <a:latin typeface="+mn-ea"/>
            </a:endParaRPr>
          </a:p>
        </p:txBody>
      </p:sp>
      <p:pic>
        <p:nvPicPr>
          <p:cNvPr id="12" name="装配式.mp4">
            <a:hlinkClick r:id="" action="ppaction://media"/>
          </p:cNvPr>
          <p:cNvPicPr>
            <a:picLocks noRot="1" noChangeAspect="1"/>
          </p:cNvPicPr>
          <p:nvPr>
            <a:videoFile r:link="rId1"/>
          </p:nvPr>
        </p:nvPicPr>
        <p:blipFill>
          <a:blip r:embed="rId4"/>
          <a:stretch>
            <a:fillRect/>
          </a:stretch>
        </p:blipFill>
        <p:spPr>
          <a:xfrm>
            <a:off x="4357685" y="1214428"/>
            <a:ext cx="4786315" cy="3714776"/>
          </a:xfrm>
          <a:prstGeom prst="rect">
            <a:avLst/>
          </a:prstGeom>
        </p:spPr>
      </p:pic>
      <p:pic>
        <p:nvPicPr>
          <p:cNvPr id="15"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945561683"/>
      </p:ext>
    </p:extLst>
  </p:cSld>
  <p:clrMapOvr>
    <a:masterClrMapping/>
  </p:clrMapOvr>
  <mc:AlternateContent xmlns:mc="http://schemas.openxmlformats.org/markup-compatibility/2006">
    <mc:Choice xmlns=""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6"/>
          <p:cNvSpPr txBox="1"/>
          <p:nvPr/>
        </p:nvSpPr>
        <p:spPr>
          <a:xfrm>
            <a:off x="4458676" y="2143122"/>
            <a:ext cx="3470910" cy="781050"/>
          </a:xfrm>
          <a:prstGeom prst="rect">
            <a:avLst/>
          </a:prstGeom>
          <a:noFill/>
        </p:spPr>
        <p:txBody>
          <a:bodyPr wrap="none" lIns="0" tIns="0" rIns="0" bIns="0" anchor="ctr" anchorCtr="0">
            <a:normAutofit/>
          </a:bodyPr>
          <a:lstStyle/>
          <a:p>
            <a:r>
              <a:rPr lang="en-US" altLang="zh-CN" sz="2800" b="1" dirty="0" smtClean="0">
                <a:solidFill>
                  <a:schemeClr val="tx1">
                    <a:lumMod val="85000"/>
                    <a:lumOff val="15000"/>
                  </a:schemeClr>
                </a:solidFill>
                <a:latin typeface="+mn-lt"/>
                <a:ea typeface="+mn-ea"/>
                <a:cs typeface="+mn-ea"/>
                <a:sym typeface="+mn-lt"/>
              </a:rPr>
              <a:t>BIM</a:t>
            </a:r>
            <a:r>
              <a:rPr lang="zh-CN" altLang="en-US" sz="2800" b="1" dirty="0" smtClean="0">
                <a:solidFill>
                  <a:schemeClr val="tx1">
                    <a:lumMod val="85000"/>
                    <a:lumOff val="15000"/>
                  </a:schemeClr>
                </a:solidFill>
                <a:cs typeface="+mn-ea"/>
                <a:sym typeface="+mn-lt"/>
              </a:rPr>
              <a:t>的发展趋势</a:t>
            </a:r>
            <a:endParaRPr lang="zh-CN" altLang="en-US" sz="2800" b="1" dirty="0">
              <a:solidFill>
                <a:schemeClr val="tx1">
                  <a:lumMod val="85000"/>
                  <a:lumOff val="15000"/>
                </a:schemeClr>
              </a:solidFill>
              <a:latin typeface="+mn-lt"/>
              <a:ea typeface="+mn-ea"/>
              <a:cs typeface="+mn-ea"/>
              <a:sym typeface="+mn-lt"/>
            </a:endParaRPr>
          </a:p>
        </p:txBody>
      </p:sp>
      <p:sp>
        <p:nvSpPr>
          <p:cNvPr id="11" name="矩形 10"/>
          <p:cNvSpPr/>
          <p:nvPr/>
        </p:nvSpPr>
        <p:spPr>
          <a:xfrm>
            <a:off x="1821104" y="1635646"/>
            <a:ext cx="1728192" cy="1728192"/>
          </a:xfrm>
          <a:prstGeom prst="rect">
            <a:avLst/>
          </a:prstGeom>
          <a:blipFill dpi="0" rotWithShape="1">
            <a:blip r:embed="rId3">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189256" y="2787774"/>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02455" y="2800548"/>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07</a:t>
            </a:r>
            <a:endParaRPr lang="zh-CN" altLang="en-US" sz="5400" spc="300" dirty="0">
              <a:solidFill>
                <a:schemeClr val="bg1"/>
              </a:solidFill>
              <a:latin typeface="Agency FB" panose="020B0503020202020204" pitchFamily="34" charset="0"/>
              <a:cs typeface="+mn-ea"/>
              <a:sym typeface="+mn-lt"/>
            </a:endParaRPr>
          </a:p>
        </p:txBody>
      </p:sp>
      <p:sp>
        <p:nvSpPr>
          <p:cNvPr id="15" name="TextBox 47"/>
          <p:cNvSpPr txBox="1"/>
          <p:nvPr/>
        </p:nvSpPr>
        <p:spPr>
          <a:xfrm>
            <a:off x="4572000" y="2928940"/>
            <a:ext cx="3470976" cy="485177"/>
          </a:xfrm>
          <a:prstGeom prst="rect">
            <a:avLst/>
          </a:prstGeom>
          <a:noFill/>
        </p:spPr>
        <p:txBody>
          <a:bodyPr wrap="square" lIns="0" tIns="0" rIns="0" bIns="0" anchor="t" anchorCtr="0">
            <a:normAutofit/>
          </a:bodyPr>
          <a:lstStyle/>
          <a:p>
            <a:pPr>
              <a:lnSpc>
                <a:spcPct val="120000"/>
              </a:lnSpc>
            </a:pPr>
            <a:r>
              <a:rPr lang="zh-CN" altLang="en-US" sz="1200" dirty="0" smtClean="0">
                <a:solidFill>
                  <a:sysClr val="windowText" lastClr="000000"/>
                </a:solidFill>
                <a:cs typeface="+mn-ea"/>
                <a:sym typeface="+mn-lt"/>
              </a:rPr>
              <a:t>三维设计   精细化设计   无纸化设计</a:t>
            </a:r>
            <a:endParaRPr lang="en-US" altLang="zh-CN" sz="1200" dirty="0" smtClean="0">
              <a:solidFill>
                <a:sysClr val="windowText" lastClr="000000"/>
              </a:solidFill>
              <a:cs typeface="+mn-ea"/>
              <a:sym typeface="+mn-lt"/>
            </a:endParaRPr>
          </a:p>
          <a:p>
            <a:pPr>
              <a:lnSpc>
                <a:spcPct val="120000"/>
              </a:lnSpc>
            </a:pPr>
            <a:endParaRPr lang="zh-CN" altLang="en-US" sz="1200" dirty="0">
              <a:solidFill>
                <a:sysClr val="windowText" lastClr="000000"/>
              </a:solidFill>
              <a:latin typeface="+mn-lt"/>
              <a:ea typeface="+mn-ea"/>
              <a:cs typeface="+mn-ea"/>
              <a:sym typeface="+mn-lt"/>
            </a:endParaRPr>
          </a:p>
        </p:txBody>
      </p:sp>
      <p:cxnSp>
        <p:nvCxnSpPr>
          <p:cNvPr id="16" name="直接连接符 15">
            <a:extLst>
              <a:ext uri="{FF2B5EF4-FFF2-40B4-BE49-F238E27FC236}">
                <a16:creationId xmlns="" xmlns:a16="http://schemas.microsoft.com/office/drawing/2014/main" id="{A065C97F-BEC9-48E0-A366-E672C77589BF}"/>
              </a:ext>
            </a:extLst>
          </p:cNvPr>
          <p:cNvCxnSpPr/>
          <p:nvPr/>
        </p:nvCxnSpPr>
        <p:spPr>
          <a:xfrm>
            <a:off x="4357686" y="2786064"/>
            <a:ext cx="2643206"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059337424"/>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30374"/>
          </a:xfrm>
          <a:prstGeom prst="rect">
            <a:avLst/>
          </a:prstGeom>
          <a:noFill/>
        </p:spPr>
        <p:txBody>
          <a:bodyPr wrap="square" rtlCol="0">
            <a:spAutoFit/>
          </a:bodyPr>
          <a:lstStyle/>
          <a:p>
            <a:pPr>
              <a:lnSpc>
                <a:spcPct val="120000"/>
              </a:lnSpc>
            </a:pP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的发展趋势</a:t>
            </a:r>
            <a:endParaRPr lang="zh-CN" altLang="en-US" sz="2000" b="1" dirty="0">
              <a:solidFill>
                <a:schemeClr val="tx1">
                  <a:lumMod val="75000"/>
                  <a:lumOff val="25000"/>
                </a:schemeClr>
              </a:solidFill>
            </a:endParaRPr>
          </a:p>
        </p:txBody>
      </p:sp>
      <p:grpSp>
        <p:nvGrpSpPr>
          <p:cNvPr id="2" name="组合 1"/>
          <p:cNvGrpSpPr/>
          <p:nvPr/>
        </p:nvGrpSpPr>
        <p:grpSpPr>
          <a:xfrm>
            <a:off x="253787" y="987574"/>
            <a:ext cx="8647294" cy="3794030"/>
            <a:chOff x="935596" y="699542"/>
            <a:chExt cx="7272808" cy="3672408"/>
          </a:xfrm>
        </p:grpSpPr>
        <p:sp>
          <p:nvSpPr>
            <p:cNvPr id="29" name="圆角矩形 28"/>
            <p:cNvSpPr/>
            <p:nvPr/>
          </p:nvSpPr>
          <p:spPr>
            <a:xfrm>
              <a:off x="935596" y="1001750"/>
              <a:ext cx="7272808" cy="3370200"/>
            </a:xfrm>
            <a:prstGeom prst="roundRect">
              <a:avLst>
                <a:gd name="adj" fmla="val 438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9"/>
            <p:cNvGrpSpPr/>
            <p:nvPr/>
          </p:nvGrpSpPr>
          <p:grpSpPr>
            <a:xfrm>
              <a:off x="1403648" y="699542"/>
              <a:ext cx="3344031" cy="557194"/>
              <a:chOff x="947324" y="607654"/>
              <a:chExt cx="3344031" cy="557194"/>
            </a:xfrm>
          </p:grpSpPr>
          <p:sp>
            <p:nvSpPr>
              <p:cNvPr id="31" name="圆角矩形 30"/>
              <p:cNvSpPr/>
              <p:nvPr/>
            </p:nvSpPr>
            <p:spPr>
              <a:xfrm>
                <a:off x="947324" y="607654"/>
                <a:ext cx="3223864" cy="5571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2"/>
              <p:cNvSpPr txBox="1"/>
              <p:nvPr/>
            </p:nvSpPr>
            <p:spPr>
              <a:xfrm>
                <a:off x="1046876" y="688940"/>
                <a:ext cx="3244479" cy="327621"/>
              </a:xfrm>
              <a:prstGeom prst="rect">
                <a:avLst/>
              </a:prstGeom>
              <a:noFill/>
            </p:spPr>
            <p:txBody>
              <a:bodyPr wrap="square" lIns="91361" tIns="45679" rIns="91361" bIns="45679">
                <a:spAutoFit/>
              </a:bodyPr>
              <a:lstStyle/>
              <a:p>
                <a:pPr>
                  <a:defRPr/>
                </a:pPr>
                <a:r>
                  <a:rPr lang="zh-CN" altLang="en-US" sz="1600" b="1" dirty="0" smtClean="0">
                    <a:solidFill>
                      <a:schemeClr val="bg1"/>
                    </a:solidFill>
                    <a:latin typeface="微软雅黑" pitchFamily="34" charset="-122"/>
                    <a:ea typeface="微软雅黑" pitchFamily="34" charset="-122"/>
                  </a:rPr>
                  <a:t>三维设计    精细化设计     无纸化设计</a:t>
                </a:r>
                <a:endParaRPr lang="zh-CN" altLang="en-US" sz="1600" b="1" dirty="0">
                  <a:solidFill>
                    <a:schemeClr val="bg1"/>
                  </a:solidFill>
                  <a:latin typeface="微软雅黑" pitchFamily="34" charset="-122"/>
                  <a:ea typeface="微软雅黑" pitchFamily="34" charset="-122"/>
                </a:endParaRPr>
              </a:p>
            </p:txBody>
          </p:sp>
        </p:grpSp>
        <p:sp>
          <p:nvSpPr>
            <p:cNvPr id="33" name="矩形 32"/>
            <p:cNvSpPr/>
            <p:nvPr/>
          </p:nvSpPr>
          <p:spPr>
            <a:xfrm>
              <a:off x="1022536" y="1403160"/>
              <a:ext cx="7149870" cy="2502447"/>
            </a:xfrm>
            <a:prstGeom prst="rect">
              <a:avLst/>
            </a:prstGeom>
          </p:spPr>
          <p:txBody>
            <a:bodyPr wrap="square">
              <a:spAutoFit/>
            </a:bodyPr>
            <a:lstStyle/>
            <a:p>
              <a:r>
                <a:rPr lang="zh-CN" altLang="en-US" b="1" dirty="0">
                  <a:solidFill>
                    <a:srgbClr val="0096D5"/>
                  </a:solidFill>
                  <a:latin typeface="楷体" pitchFamily="49" charset="-122"/>
                  <a:ea typeface="楷体" pitchFamily="49" charset="-122"/>
                </a:rPr>
                <a:t>     </a:t>
              </a:r>
              <a:r>
                <a:rPr lang="zh-CN" altLang="en-US" b="1" dirty="0" smtClean="0">
                  <a:solidFill>
                    <a:srgbClr val="0096D5"/>
                  </a:solidFill>
                  <a:latin typeface="楷体" pitchFamily="49" charset="-122"/>
                  <a:ea typeface="楷体" pitchFamily="49" charset="-122"/>
                </a:rPr>
                <a:t>三维设计是设计的本源，建筑空间的三维特性决定了其必然走向三维设计，如今在</a:t>
              </a:r>
              <a:r>
                <a:rPr lang="en-US" altLang="zh-CN" b="1" dirty="0" smtClean="0">
                  <a:solidFill>
                    <a:srgbClr val="0096D5"/>
                  </a:solidFill>
                  <a:latin typeface="楷体" pitchFamily="49" charset="-122"/>
                  <a:ea typeface="楷体" pitchFamily="49" charset="-122"/>
                </a:rPr>
                <a:t>BIM</a:t>
              </a:r>
              <a:r>
                <a:rPr lang="zh-CN" altLang="en-US" b="1" dirty="0" smtClean="0">
                  <a:solidFill>
                    <a:srgbClr val="0096D5"/>
                  </a:solidFill>
                  <a:latin typeface="楷体" pitchFamily="49" charset="-122"/>
                  <a:ea typeface="楷体" pitchFamily="49" charset="-122"/>
                </a:rPr>
                <a:t>技术的不断发展，实现这一目标的工具也越来越多，那么反过来会要求三维设计的发展。</a:t>
              </a:r>
              <a:endParaRPr lang="en-US" altLang="zh-CN" b="1" dirty="0" smtClean="0">
                <a:solidFill>
                  <a:srgbClr val="0096D5"/>
                </a:solidFill>
                <a:latin typeface="楷体" pitchFamily="49" charset="-122"/>
                <a:ea typeface="楷体" pitchFamily="49" charset="-122"/>
              </a:endParaRPr>
            </a:p>
            <a:p>
              <a:r>
                <a:rPr lang="en-US" altLang="zh-CN" b="1" dirty="0" smtClean="0">
                  <a:solidFill>
                    <a:srgbClr val="0096D5"/>
                  </a:solidFill>
                  <a:latin typeface="楷体" pitchFamily="49" charset="-122"/>
                  <a:ea typeface="楷体" pitchFamily="49" charset="-122"/>
                </a:rPr>
                <a:t>    </a:t>
              </a:r>
              <a:r>
                <a:rPr lang="zh-CN" altLang="en-US" b="1" dirty="0" smtClean="0">
                  <a:solidFill>
                    <a:srgbClr val="0096D5"/>
                  </a:solidFill>
                  <a:latin typeface="楷体" pitchFamily="49" charset="-122"/>
                  <a:ea typeface="楷体" pitchFamily="49" charset="-122"/>
                </a:rPr>
                <a:t>社会对精细化设计的要求越来越高，随着我国建设规模和速度的不断降速以及国家对工程的浪费等现象的管理，建筑业行之有效的方法就是精细化设计，减少错漏碰缺，减少返工等现象，避免工程浪费，这必然决定设计市场会逐步走向精细化的市场，也必然会借助</a:t>
              </a:r>
              <a:r>
                <a:rPr lang="en-US" altLang="zh-CN" b="1" dirty="0" smtClean="0">
                  <a:solidFill>
                    <a:srgbClr val="0096D5"/>
                  </a:solidFill>
                  <a:latin typeface="楷体" pitchFamily="49" charset="-122"/>
                  <a:ea typeface="楷体" pitchFamily="49" charset="-122"/>
                </a:rPr>
                <a:t>BIM</a:t>
              </a:r>
              <a:r>
                <a:rPr lang="zh-CN" altLang="en-US" b="1" dirty="0" smtClean="0">
                  <a:solidFill>
                    <a:srgbClr val="0096D5"/>
                  </a:solidFill>
                  <a:latin typeface="楷体" pitchFamily="49" charset="-122"/>
                  <a:ea typeface="楷体" pitchFamily="49" charset="-122"/>
                </a:rPr>
                <a:t>手段来实现。</a:t>
              </a:r>
              <a:endParaRPr lang="en-US" altLang="zh-CN" b="1" dirty="0" smtClean="0">
                <a:solidFill>
                  <a:srgbClr val="0096D5"/>
                </a:solidFill>
                <a:latin typeface="楷体" pitchFamily="49" charset="-122"/>
                <a:ea typeface="楷体" pitchFamily="49" charset="-122"/>
              </a:endParaRPr>
            </a:p>
            <a:p>
              <a:r>
                <a:rPr lang="en-US" altLang="zh-CN" b="1" dirty="0" smtClean="0">
                  <a:solidFill>
                    <a:srgbClr val="0096D5"/>
                  </a:solidFill>
                  <a:latin typeface="楷体" pitchFamily="49" charset="-122"/>
                  <a:ea typeface="楷体" pitchFamily="49" charset="-122"/>
                </a:rPr>
                <a:t>    BIM</a:t>
              </a:r>
              <a:r>
                <a:rPr lang="zh-CN" altLang="en-US" b="1" dirty="0" smtClean="0">
                  <a:solidFill>
                    <a:srgbClr val="0096D5"/>
                  </a:solidFill>
                  <a:latin typeface="楷体" pitchFamily="49" charset="-122"/>
                  <a:ea typeface="楷体" pitchFamily="49" charset="-122"/>
                </a:rPr>
                <a:t>三维设计还有一个重要的发展趋势就是无纸化设计，从设计到施工再到后期运维都是模型传递。</a:t>
              </a:r>
              <a:endParaRPr lang="zh-CN" altLang="en-US" b="1" dirty="0">
                <a:solidFill>
                  <a:srgbClr val="0096D5"/>
                </a:solidFill>
                <a:latin typeface="楷体" pitchFamily="49" charset="-122"/>
                <a:ea typeface="楷体" pitchFamily="49" charset="-122"/>
              </a:endParaRPr>
            </a:p>
          </p:txBody>
        </p:sp>
      </p:gr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rcRect r="23116" b="70502"/>
          <a:stretch>
            <a:fillRect/>
          </a:stretch>
        </p:blipFill>
        <p:spPr>
          <a:xfrm>
            <a:off x="2267744" y="2931791"/>
            <a:ext cx="6876256" cy="2211709"/>
          </a:xfrm>
          <a:prstGeom prst="rect">
            <a:avLst/>
          </a:prstGeom>
        </p:spPr>
      </p:pic>
      <p:pic>
        <p:nvPicPr>
          <p:cNvPr id="10"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059337424"/>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6"/>
          <p:cNvSpPr txBox="1"/>
          <p:nvPr/>
        </p:nvSpPr>
        <p:spPr>
          <a:xfrm>
            <a:off x="4458676" y="2143122"/>
            <a:ext cx="3470910" cy="781050"/>
          </a:xfrm>
          <a:prstGeom prst="rect">
            <a:avLst/>
          </a:prstGeom>
          <a:noFill/>
        </p:spPr>
        <p:txBody>
          <a:bodyPr wrap="none" lIns="0" tIns="0" rIns="0" bIns="0" anchor="ctr" anchorCtr="0">
            <a:normAutofit/>
          </a:bodyPr>
          <a:lstStyle/>
          <a:p>
            <a:r>
              <a:rPr lang="zh-CN" altLang="en-US" sz="2800" b="1" dirty="0" smtClean="0">
                <a:solidFill>
                  <a:schemeClr val="tx1">
                    <a:lumMod val="85000"/>
                    <a:lumOff val="15000"/>
                  </a:schemeClr>
                </a:solidFill>
                <a:latin typeface="+mn-lt"/>
                <a:ea typeface="+mn-ea"/>
                <a:cs typeface="+mn-ea"/>
                <a:sym typeface="+mn-lt"/>
              </a:rPr>
              <a:t>我院</a:t>
            </a:r>
            <a:r>
              <a:rPr lang="en-US" altLang="zh-CN" sz="2800" b="1" dirty="0" smtClean="0">
                <a:solidFill>
                  <a:schemeClr val="tx1">
                    <a:lumMod val="85000"/>
                    <a:lumOff val="15000"/>
                  </a:schemeClr>
                </a:solidFill>
                <a:latin typeface="+mn-lt"/>
                <a:ea typeface="+mn-ea"/>
                <a:cs typeface="+mn-ea"/>
                <a:sym typeface="+mn-lt"/>
              </a:rPr>
              <a:t>BIM</a:t>
            </a:r>
            <a:r>
              <a:rPr lang="zh-CN" altLang="en-US" sz="2800" b="1" dirty="0" smtClean="0">
                <a:solidFill>
                  <a:schemeClr val="tx1">
                    <a:lumMod val="85000"/>
                    <a:lumOff val="15000"/>
                  </a:schemeClr>
                </a:solidFill>
                <a:latin typeface="+mn-lt"/>
                <a:ea typeface="+mn-ea"/>
                <a:cs typeface="+mn-ea"/>
                <a:sym typeface="+mn-lt"/>
              </a:rPr>
              <a:t>发展设想</a:t>
            </a:r>
            <a:endParaRPr lang="zh-CN" altLang="en-US" sz="2800" b="1" dirty="0">
              <a:solidFill>
                <a:schemeClr val="tx1">
                  <a:lumMod val="85000"/>
                  <a:lumOff val="15000"/>
                </a:schemeClr>
              </a:solidFill>
              <a:latin typeface="+mn-lt"/>
              <a:ea typeface="+mn-ea"/>
              <a:cs typeface="+mn-ea"/>
              <a:sym typeface="+mn-lt"/>
            </a:endParaRPr>
          </a:p>
        </p:txBody>
      </p:sp>
      <p:sp>
        <p:nvSpPr>
          <p:cNvPr id="11" name="矩形 10"/>
          <p:cNvSpPr/>
          <p:nvPr/>
        </p:nvSpPr>
        <p:spPr>
          <a:xfrm>
            <a:off x="1821104" y="1635646"/>
            <a:ext cx="1728192" cy="1728192"/>
          </a:xfrm>
          <a:prstGeom prst="rect">
            <a:avLst/>
          </a:prstGeom>
          <a:blipFill dpi="0" rotWithShape="1">
            <a:blip r:embed="rId3">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189256" y="2787774"/>
            <a:ext cx="1008112" cy="1008112"/>
          </a:xfrm>
          <a:prstGeom prst="rect">
            <a:avLst/>
          </a:prstGeom>
          <a:solidFill>
            <a:srgbClr val="0B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02455" y="2800548"/>
            <a:ext cx="1498969" cy="923330"/>
          </a:xfrm>
          <a:prstGeom prst="rect">
            <a:avLst/>
          </a:prstGeom>
        </p:spPr>
        <p:txBody>
          <a:bodyPr wrap="square">
            <a:spAutoFit/>
          </a:bodyPr>
          <a:lstStyle/>
          <a:p>
            <a:pPr fontAlgn="auto">
              <a:spcBef>
                <a:spcPts val="0"/>
              </a:spcBef>
              <a:spcAft>
                <a:spcPts val="0"/>
              </a:spcAft>
              <a:defRPr/>
            </a:pPr>
            <a:r>
              <a:rPr lang="en-US" altLang="zh-CN" sz="5400" spc="300" dirty="0" smtClean="0">
                <a:solidFill>
                  <a:schemeClr val="bg1"/>
                </a:solidFill>
                <a:latin typeface="Agency FB" panose="020B0503020202020204" pitchFamily="34" charset="0"/>
                <a:cs typeface="+mn-ea"/>
                <a:sym typeface="+mn-lt"/>
              </a:rPr>
              <a:t>08</a:t>
            </a:r>
            <a:endParaRPr lang="zh-CN" altLang="en-US" sz="5400" spc="300" dirty="0">
              <a:solidFill>
                <a:schemeClr val="bg1"/>
              </a:solidFill>
              <a:latin typeface="Agency FB" panose="020B0503020202020204" pitchFamily="34" charset="0"/>
              <a:cs typeface="+mn-ea"/>
              <a:sym typeface="+mn-lt"/>
            </a:endParaRPr>
          </a:p>
        </p:txBody>
      </p:sp>
      <p:sp>
        <p:nvSpPr>
          <p:cNvPr id="15" name="TextBox 47"/>
          <p:cNvSpPr txBox="1"/>
          <p:nvPr/>
        </p:nvSpPr>
        <p:spPr>
          <a:xfrm>
            <a:off x="4572000" y="2928940"/>
            <a:ext cx="3470976" cy="485177"/>
          </a:xfrm>
          <a:prstGeom prst="rect">
            <a:avLst/>
          </a:prstGeom>
          <a:noFill/>
        </p:spPr>
        <p:txBody>
          <a:bodyPr wrap="square" lIns="0" tIns="0" rIns="0" bIns="0" anchor="t" anchorCtr="0">
            <a:normAutofit/>
          </a:bodyPr>
          <a:lstStyle/>
          <a:p>
            <a:pPr>
              <a:lnSpc>
                <a:spcPct val="120000"/>
              </a:lnSpc>
            </a:pPr>
            <a:r>
              <a:rPr lang="zh-CN" altLang="en-US" sz="1200" dirty="0" smtClean="0">
                <a:solidFill>
                  <a:sysClr val="windowText" lastClr="000000"/>
                </a:solidFill>
                <a:cs typeface="+mn-ea"/>
                <a:sym typeface="+mn-lt"/>
              </a:rPr>
              <a:t> 积累构建库    购买软件、二次开发    </a:t>
            </a:r>
            <a:endParaRPr lang="en-US" altLang="zh-CN" sz="1200" dirty="0" smtClean="0">
              <a:solidFill>
                <a:sysClr val="windowText" lastClr="000000"/>
              </a:solidFill>
              <a:cs typeface="+mn-ea"/>
              <a:sym typeface="+mn-lt"/>
            </a:endParaRPr>
          </a:p>
          <a:p>
            <a:pPr>
              <a:lnSpc>
                <a:spcPct val="120000"/>
              </a:lnSpc>
            </a:pPr>
            <a:r>
              <a:rPr lang="en-US" altLang="zh-CN" sz="1200" dirty="0" smtClean="0">
                <a:solidFill>
                  <a:sysClr val="windowText" lastClr="000000"/>
                </a:solidFill>
                <a:cs typeface="+mn-ea"/>
                <a:sym typeface="+mn-lt"/>
              </a:rPr>
              <a:t>BIM</a:t>
            </a:r>
            <a:r>
              <a:rPr lang="zh-CN" altLang="en-US" sz="1200" dirty="0" smtClean="0">
                <a:solidFill>
                  <a:sysClr val="windowText" lastClr="000000"/>
                </a:solidFill>
                <a:cs typeface="+mn-ea"/>
                <a:sym typeface="+mn-lt"/>
              </a:rPr>
              <a:t>技术在全院的推广方案</a:t>
            </a:r>
            <a:endParaRPr lang="en-US" altLang="zh-CN" sz="1200" dirty="0" smtClean="0">
              <a:solidFill>
                <a:sysClr val="windowText" lastClr="000000"/>
              </a:solidFill>
              <a:cs typeface="+mn-ea"/>
              <a:sym typeface="+mn-lt"/>
            </a:endParaRPr>
          </a:p>
          <a:p>
            <a:pPr>
              <a:lnSpc>
                <a:spcPct val="120000"/>
              </a:lnSpc>
            </a:pPr>
            <a:endParaRPr lang="zh-CN" altLang="en-US" sz="1200" dirty="0">
              <a:solidFill>
                <a:sysClr val="windowText" lastClr="000000"/>
              </a:solidFill>
              <a:latin typeface="+mn-lt"/>
              <a:ea typeface="+mn-ea"/>
              <a:cs typeface="+mn-ea"/>
              <a:sym typeface="+mn-lt"/>
            </a:endParaRPr>
          </a:p>
        </p:txBody>
      </p:sp>
      <p:cxnSp>
        <p:nvCxnSpPr>
          <p:cNvPr id="16" name="直接连接符 15">
            <a:extLst>
              <a:ext uri="{FF2B5EF4-FFF2-40B4-BE49-F238E27FC236}">
                <a16:creationId xmlns="" xmlns:a16="http://schemas.microsoft.com/office/drawing/2014/main" id="{A065C97F-BEC9-48E0-A366-E672C77589BF}"/>
              </a:ext>
            </a:extLst>
          </p:cNvPr>
          <p:cNvCxnSpPr/>
          <p:nvPr/>
        </p:nvCxnSpPr>
        <p:spPr>
          <a:xfrm>
            <a:off x="4357686" y="2786064"/>
            <a:ext cx="3000396"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1059337424"/>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85720" y="785800"/>
            <a:ext cx="2386723" cy="461665"/>
          </a:xfrm>
          <a:prstGeom prst="rect">
            <a:avLst/>
          </a:prstGeom>
          <a:noFill/>
        </p:spPr>
        <p:txBody>
          <a:bodyPr wrap="square" rtlCol="0">
            <a:spAutoFit/>
          </a:bodyPr>
          <a:lstStyle/>
          <a:p>
            <a:pPr>
              <a:lnSpc>
                <a:spcPct val="120000"/>
              </a:lnSpc>
            </a:pPr>
            <a:r>
              <a:rPr lang="zh-CN" altLang="en-US" sz="2000" dirty="0" smtClean="0">
                <a:solidFill>
                  <a:schemeClr val="tx2">
                    <a:lumMod val="75000"/>
                  </a:schemeClr>
                </a:solidFill>
              </a:rPr>
              <a:t>积累构建库</a:t>
            </a:r>
            <a:endParaRPr lang="zh-CN" altLang="en-US" sz="2000" dirty="0">
              <a:solidFill>
                <a:schemeClr val="tx2">
                  <a:lumMod val="75000"/>
                </a:schemeClr>
              </a:solidFill>
            </a:endParaRPr>
          </a:p>
        </p:txBody>
      </p:sp>
      <p:graphicFrame>
        <p:nvGraphicFramePr>
          <p:cNvPr id="4" name="图示 3"/>
          <p:cNvGraphicFramePr/>
          <p:nvPr/>
        </p:nvGraphicFramePr>
        <p:xfrm>
          <a:off x="1285852" y="642924"/>
          <a:ext cx="71914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发展设想</a:t>
            </a:r>
            <a:endParaRPr lang="zh-CN" altLang="en-US" sz="2000" b="1" dirty="0">
              <a:solidFill>
                <a:schemeClr val="tx1">
                  <a:lumMod val="75000"/>
                  <a:lumOff val="25000"/>
                </a:schemeClr>
              </a:solidFill>
            </a:endParaRPr>
          </a:p>
        </p:txBody>
      </p:sp>
      <p:pic>
        <p:nvPicPr>
          <p:cNvPr id="6"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85720" y="785800"/>
            <a:ext cx="2643206" cy="461665"/>
          </a:xfrm>
          <a:prstGeom prst="rect">
            <a:avLst/>
          </a:prstGeom>
          <a:noFill/>
        </p:spPr>
        <p:txBody>
          <a:bodyPr wrap="square" rtlCol="0">
            <a:spAutoFit/>
          </a:bodyPr>
          <a:lstStyle/>
          <a:p>
            <a:pPr>
              <a:lnSpc>
                <a:spcPct val="120000"/>
              </a:lnSpc>
            </a:pPr>
            <a:r>
              <a:rPr lang="zh-CN" altLang="en-US" sz="2000" dirty="0" smtClean="0">
                <a:solidFill>
                  <a:schemeClr val="tx2">
                    <a:lumMod val="75000"/>
                  </a:schemeClr>
                </a:solidFill>
              </a:rPr>
              <a:t>购买软件、插件</a:t>
            </a:r>
            <a:endParaRPr lang="zh-CN" altLang="en-US" sz="2000" dirty="0">
              <a:solidFill>
                <a:schemeClr val="tx2">
                  <a:lumMod val="75000"/>
                </a:schemeClr>
              </a:solidFill>
            </a:endParaRPr>
          </a:p>
        </p:txBody>
      </p:sp>
      <p:sp>
        <p:nvSpPr>
          <p:cNvPr id="5" name="TextBox 4"/>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发展设想</a:t>
            </a:r>
            <a:endParaRPr lang="zh-CN" altLang="en-US" sz="2000" b="1" dirty="0">
              <a:solidFill>
                <a:schemeClr val="tx1">
                  <a:lumMod val="75000"/>
                  <a:lumOff val="25000"/>
                </a:schemeClr>
              </a:solidFill>
            </a:endParaRPr>
          </a:p>
        </p:txBody>
      </p:sp>
      <p:sp>
        <p:nvSpPr>
          <p:cNvPr id="7" name="矩形 6"/>
          <p:cNvSpPr/>
          <p:nvPr/>
        </p:nvSpPr>
        <p:spPr>
          <a:xfrm>
            <a:off x="714348" y="1571618"/>
            <a:ext cx="7311714" cy="820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p:cNvSpPr txBox="1"/>
          <p:nvPr/>
        </p:nvSpPr>
        <p:spPr>
          <a:xfrm>
            <a:off x="785786" y="1500180"/>
            <a:ext cx="7572428" cy="923330"/>
          </a:xfrm>
          <a:prstGeom prst="rect">
            <a:avLst/>
          </a:prstGeom>
          <a:noFill/>
        </p:spPr>
        <p:txBody>
          <a:bodyPr wrap="square" rtlCol="0">
            <a:spAutoFit/>
          </a:bodyPr>
          <a:lstStyle/>
          <a:p>
            <a:r>
              <a:rPr lang="zh-CN" altLang="en-US" dirty="0" smtClean="0"/>
              <a:t>       （</a:t>
            </a:r>
            <a:r>
              <a:rPr lang="en-US" altLang="zh-CN" dirty="0" smtClean="0"/>
              <a:t>1</a:t>
            </a:r>
            <a:r>
              <a:rPr lang="zh-CN" altLang="en-US" dirty="0" smtClean="0"/>
              <a:t>）目前我们使用的</a:t>
            </a:r>
            <a:r>
              <a:rPr lang="en-US" altLang="zh-CN" dirty="0" smtClean="0"/>
              <a:t>BIM</a:t>
            </a:r>
            <a:r>
              <a:rPr lang="zh-CN" altLang="en-US" dirty="0" smtClean="0"/>
              <a:t>软件只有</a:t>
            </a:r>
            <a:r>
              <a:rPr lang="en-US" altLang="zh-CN" dirty="0" err="1" smtClean="0"/>
              <a:t>revit</a:t>
            </a:r>
            <a:r>
              <a:rPr lang="zh-CN" altLang="en-US" dirty="0" smtClean="0"/>
              <a:t>是正版，其他都是破解版，这类软件都有一些局限性不稳定性等。建议在后期购买</a:t>
            </a:r>
            <a:r>
              <a:rPr lang="en-US" altLang="zh-CN" dirty="0" smtClean="0"/>
              <a:t>BIM</a:t>
            </a:r>
            <a:r>
              <a:rPr lang="zh-CN" altLang="en-US" dirty="0" smtClean="0"/>
              <a:t>正版软件（</a:t>
            </a:r>
            <a:r>
              <a:rPr lang="en-US" altLang="zh-CN" dirty="0" smtClean="0">
                <a:solidFill>
                  <a:srgbClr val="000000">
                    <a:hueOff val="0"/>
                    <a:satOff val="0"/>
                    <a:lumOff val="0"/>
                    <a:alphaOff val="0"/>
                  </a:srgbClr>
                </a:solidFill>
              </a:rPr>
              <a:t> </a:t>
            </a:r>
            <a:r>
              <a:rPr lang="en-US" altLang="zh-CN" dirty="0" err="1" smtClean="0">
                <a:solidFill>
                  <a:srgbClr val="000000">
                    <a:hueOff val="0"/>
                    <a:satOff val="0"/>
                    <a:lumOff val="0"/>
                    <a:alphaOff val="0"/>
                  </a:srgbClr>
                </a:solidFill>
              </a:rPr>
              <a:t>tekla</a:t>
            </a:r>
            <a:r>
              <a:rPr lang="zh-CN" altLang="en-US" dirty="0" smtClean="0">
                <a:solidFill>
                  <a:srgbClr val="000000">
                    <a:hueOff val="0"/>
                    <a:satOff val="0"/>
                    <a:lumOff val="0"/>
                    <a:alphaOff val="0"/>
                  </a:srgbClr>
                </a:solidFill>
              </a:rPr>
              <a:t>、广联达钢筋、</a:t>
            </a:r>
            <a:r>
              <a:rPr lang="en-US" altLang="zh-CN" dirty="0" err="1" smtClean="0">
                <a:solidFill>
                  <a:srgbClr val="000000">
                    <a:hueOff val="0"/>
                    <a:satOff val="0"/>
                    <a:lumOff val="0"/>
                    <a:alphaOff val="0"/>
                  </a:srgbClr>
                </a:solidFill>
              </a:rPr>
              <a:t>lumion</a:t>
            </a:r>
            <a:r>
              <a:rPr lang="zh-CN" altLang="en-US" dirty="0" smtClean="0">
                <a:solidFill>
                  <a:srgbClr val="000000">
                    <a:hueOff val="0"/>
                    <a:satOff val="0"/>
                    <a:lumOff val="0"/>
                    <a:alphaOff val="0"/>
                  </a:srgbClr>
                </a:solidFill>
              </a:rPr>
              <a:t>等</a:t>
            </a:r>
            <a:r>
              <a:rPr lang="zh-CN" altLang="en-US" dirty="0" smtClean="0"/>
              <a:t>）。</a:t>
            </a:r>
            <a:endParaRPr lang="zh-CN" altLang="en-US" dirty="0"/>
          </a:p>
        </p:txBody>
      </p:sp>
      <p:sp>
        <p:nvSpPr>
          <p:cNvPr id="10" name="TextBox 9"/>
          <p:cNvSpPr txBox="1"/>
          <p:nvPr/>
        </p:nvSpPr>
        <p:spPr>
          <a:xfrm>
            <a:off x="928662" y="2786064"/>
            <a:ext cx="7572428" cy="923330"/>
          </a:xfrm>
          <a:prstGeom prst="rect">
            <a:avLst/>
          </a:prstGeom>
          <a:noFill/>
        </p:spPr>
        <p:txBody>
          <a:bodyPr wrap="square" rtlCol="0">
            <a:spAutoFit/>
          </a:bodyPr>
          <a:lstStyle/>
          <a:p>
            <a:r>
              <a:rPr lang="zh-CN" altLang="en-US" dirty="0" smtClean="0"/>
              <a:t>       （</a:t>
            </a:r>
            <a:r>
              <a:rPr lang="en-US" altLang="zh-CN" dirty="0" smtClean="0"/>
              <a:t>2</a:t>
            </a:r>
            <a:r>
              <a:rPr lang="zh-CN" altLang="en-US" dirty="0" smtClean="0"/>
              <a:t>）选择适合我们设计院的一些二次开发的软件，有利于我们设计更加便捷，加快设计效率。目前市面上适合设计院的一些好的</a:t>
            </a:r>
            <a:r>
              <a:rPr lang="en-US" altLang="zh-CN" dirty="0" smtClean="0"/>
              <a:t>BIM</a:t>
            </a:r>
            <a:r>
              <a:rPr lang="zh-CN" altLang="en-US" dirty="0" smtClean="0"/>
              <a:t>插件有鸿业、橄榄山等。</a:t>
            </a:r>
            <a:endParaRPr lang="zh-CN" altLang="en-US" dirty="0"/>
          </a:p>
        </p:txBody>
      </p:sp>
      <p:pic>
        <p:nvPicPr>
          <p:cNvPr id="8"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a:extLst>
              <a:ext uri="{FF2B5EF4-FFF2-40B4-BE49-F238E27FC236}">
                <a16:creationId xmlns:a16="http://schemas.microsoft.com/office/drawing/2014/main" xmlns="" id="{48DC44E8-55E2-449D-8699-2B1F698F94AB}"/>
              </a:ext>
            </a:extLst>
          </p:cNvPr>
          <p:cNvGraphicFramePr/>
          <p:nvPr>
            <p:extLst>
              <p:ext uri="{D42A27DB-BD31-4B8C-83A1-F6EECF244321}">
                <p14:modId xmlns:p14="http://schemas.microsoft.com/office/powerpoint/2010/main" xmlns="" val="3501334250"/>
              </p:ext>
            </p:extLst>
          </p:nvPr>
        </p:nvGraphicFramePr>
        <p:xfrm>
          <a:off x="785786" y="642924"/>
          <a:ext cx="8072494" cy="43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13069" y="58298"/>
            <a:ext cx="2386723" cy="430374"/>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发展设想</a:t>
            </a:r>
            <a:endParaRPr lang="zh-CN" altLang="en-US" sz="2000" b="1" dirty="0">
              <a:solidFill>
                <a:schemeClr val="tx1">
                  <a:lumMod val="75000"/>
                  <a:lumOff val="25000"/>
                </a:schemeClr>
              </a:solidFill>
            </a:endParaRPr>
          </a:p>
        </p:txBody>
      </p:sp>
      <p:sp>
        <p:nvSpPr>
          <p:cNvPr id="5" name="TextBox 4"/>
          <p:cNvSpPr txBox="1"/>
          <p:nvPr/>
        </p:nvSpPr>
        <p:spPr>
          <a:xfrm>
            <a:off x="285720" y="785800"/>
            <a:ext cx="3500462" cy="461665"/>
          </a:xfrm>
          <a:prstGeom prst="rect">
            <a:avLst/>
          </a:prstGeom>
          <a:noFill/>
        </p:spPr>
        <p:txBody>
          <a:bodyPr wrap="square" rtlCol="0">
            <a:spAutoFit/>
          </a:bodyPr>
          <a:lstStyle/>
          <a:p>
            <a:pPr>
              <a:lnSpc>
                <a:spcPct val="120000"/>
              </a:lnSpc>
            </a:pPr>
            <a:r>
              <a:rPr lang="en-US" altLang="zh-CN" sz="2000" dirty="0" smtClean="0">
                <a:solidFill>
                  <a:schemeClr val="tx2">
                    <a:lumMod val="75000"/>
                  </a:schemeClr>
                </a:solidFill>
              </a:rPr>
              <a:t>BIM</a:t>
            </a:r>
            <a:r>
              <a:rPr lang="zh-CN" altLang="en-US" sz="2000" dirty="0" smtClean="0">
                <a:solidFill>
                  <a:schemeClr val="tx2">
                    <a:lumMod val="75000"/>
                  </a:schemeClr>
                </a:solidFill>
              </a:rPr>
              <a:t>技术在全院的推广方案</a:t>
            </a:r>
            <a:endParaRPr lang="zh-CN" altLang="en-US" sz="2000" dirty="0">
              <a:solidFill>
                <a:schemeClr val="tx2">
                  <a:lumMod val="75000"/>
                </a:schemeClr>
              </a:solidFill>
            </a:endParaRPr>
          </a:p>
        </p:txBody>
      </p:sp>
      <p:pic>
        <p:nvPicPr>
          <p:cNvPr id="7"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30374"/>
          </a:xfrm>
          <a:prstGeom prst="rect">
            <a:avLst/>
          </a:prstGeom>
          <a:noFill/>
        </p:spPr>
        <p:txBody>
          <a:bodyPr wrap="square" rtlCol="0">
            <a:spAutoFit/>
          </a:bodyPr>
          <a:lstStyle/>
          <a:p>
            <a:pPr>
              <a:lnSpc>
                <a:spcPct val="120000"/>
              </a:lnSpc>
            </a:pPr>
            <a:r>
              <a:rPr lang="en-US" altLang="zh-CN" sz="2000" b="1" dirty="0">
                <a:solidFill>
                  <a:schemeClr val="tx1">
                    <a:lumMod val="75000"/>
                    <a:lumOff val="25000"/>
                  </a:schemeClr>
                </a:solidFill>
              </a:rPr>
              <a:t>BIM</a:t>
            </a:r>
            <a:r>
              <a:rPr lang="zh-CN" altLang="en-US" sz="2000" b="1" dirty="0">
                <a:solidFill>
                  <a:schemeClr val="tx1">
                    <a:lumMod val="75000"/>
                    <a:lumOff val="25000"/>
                  </a:schemeClr>
                </a:solidFill>
              </a:rPr>
              <a:t>使用体会</a:t>
            </a:r>
          </a:p>
        </p:txBody>
      </p:sp>
      <p:sp>
        <p:nvSpPr>
          <p:cNvPr id="33" name="矩形 32"/>
          <p:cNvSpPr/>
          <p:nvPr/>
        </p:nvSpPr>
        <p:spPr>
          <a:xfrm>
            <a:off x="357158" y="1071552"/>
            <a:ext cx="8501122" cy="2862322"/>
          </a:xfrm>
          <a:prstGeom prst="rect">
            <a:avLst/>
          </a:prstGeom>
        </p:spPr>
        <p:txBody>
          <a:bodyPr wrap="square">
            <a:spAutoFit/>
          </a:bodyPr>
          <a:lstStyle/>
          <a:p>
            <a:r>
              <a:rPr lang="zh-CN" altLang="en-US" dirty="0">
                <a:solidFill>
                  <a:srgbClr val="FFC000"/>
                </a:solidFill>
              </a:rPr>
              <a:t>       以上这些，只是总结了在工作中</a:t>
            </a:r>
            <a:r>
              <a:rPr lang="zh-CN" altLang="en-US" b="1" dirty="0">
                <a:solidFill>
                  <a:srgbClr val="FFC000"/>
                </a:solidFill>
              </a:rPr>
              <a:t>体会最深</a:t>
            </a:r>
            <a:r>
              <a:rPr lang="zh-CN" altLang="en-US" dirty="0">
                <a:solidFill>
                  <a:srgbClr val="FFC000"/>
                </a:solidFill>
              </a:rPr>
              <a:t>的几个点，还有很多功能的效用不在此一一</a:t>
            </a:r>
            <a:r>
              <a:rPr lang="zh-CN" altLang="en-US" dirty="0" smtClean="0">
                <a:solidFill>
                  <a:srgbClr val="FFC000"/>
                </a:solidFill>
              </a:rPr>
              <a:t>赘述（建筑性能分析、</a:t>
            </a:r>
            <a:r>
              <a:rPr lang="en-US" altLang="zh-CN" dirty="0" smtClean="0">
                <a:solidFill>
                  <a:srgbClr val="FFC000"/>
                </a:solidFill>
              </a:rPr>
              <a:t>BIM</a:t>
            </a:r>
            <a:r>
              <a:rPr lang="zh-CN" altLang="en-US" dirty="0" smtClean="0">
                <a:solidFill>
                  <a:srgbClr val="FFC000"/>
                </a:solidFill>
              </a:rPr>
              <a:t>计算土石方等），</a:t>
            </a:r>
            <a:r>
              <a:rPr lang="zh-CN" altLang="en-US" dirty="0">
                <a:solidFill>
                  <a:srgbClr val="FFC000"/>
                </a:solidFill>
              </a:rPr>
              <a:t>我们可以在学习中慢慢实践。当然总结这些不是说</a:t>
            </a:r>
            <a:r>
              <a:rPr lang="en-US" dirty="0">
                <a:solidFill>
                  <a:srgbClr val="FFC000"/>
                </a:solidFill>
              </a:rPr>
              <a:t>CAD</a:t>
            </a:r>
            <a:r>
              <a:rPr lang="zh-CN" altLang="en-US" dirty="0">
                <a:solidFill>
                  <a:srgbClr val="FFC000"/>
                </a:solidFill>
              </a:rPr>
              <a:t>不好、</a:t>
            </a:r>
            <a:r>
              <a:rPr lang="en-US" dirty="0">
                <a:solidFill>
                  <a:srgbClr val="FFC000"/>
                </a:solidFill>
              </a:rPr>
              <a:t>BIM</a:t>
            </a:r>
            <a:r>
              <a:rPr lang="zh-CN" altLang="en-US" dirty="0">
                <a:solidFill>
                  <a:srgbClr val="FFC000"/>
                </a:solidFill>
              </a:rPr>
              <a:t>技术无敌、</a:t>
            </a:r>
            <a:r>
              <a:rPr lang="en-US" dirty="0" err="1">
                <a:solidFill>
                  <a:srgbClr val="FFC000"/>
                </a:solidFill>
              </a:rPr>
              <a:t>Revit</a:t>
            </a:r>
            <a:r>
              <a:rPr lang="zh-CN" altLang="en-US" dirty="0">
                <a:solidFill>
                  <a:srgbClr val="FFC000"/>
                </a:solidFill>
              </a:rPr>
              <a:t>软件毫无缺点。只是在多年的实践中体会到了技术的进步给设计工作带来的</a:t>
            </a:r>
            <a:r>
              <a:rPr lang="zh-CN" altLang="en-US" b="1" dirty="0">
                <a:solidFill>
                  <a:srgbClr val="FFC000"/>
                </a:solidFill>
              </a:rPr>
              <a:t>效率及利益。</a:t>
            </a:r>
            <a:endParaRPr lang="en-US" altLang="zh-CN" b="1" dirty="0">
              <a:solidFill>
                <a:srgbClr val="FFC000"/>
              </a:solidFill>
            </a:endParaRPr>
          </a:p>
          <a:p>
            <a:endParaRPr lang="en-US" altLang="zh-CN" dirty="0" smtClean="0">
              <a:solidFill>
                <a:srgbClr val="FFC000"/>
              </a:solidFill>
            </a:endParaRPr>
          </a:p>
          <a:p>
            <a:r>
              <a:rPr lang="zh-CN" altLang="en-US" dirty="0" smtClean="0">
                <a:solidFill>
                  <a:srgbClr val="FFC000"/>
                </a:solidFill>
              </a:rPr>
              <a:t>正如</a:t>
            </a:r>
            <a:r>
              <a:rPr lang="zh-CN" altLang="en-US" dirty="0">
                <a:solidFill>
                  <a:srgbClr val="FFC000"/>
                </a:solidFill>
              </a:rPr>
              <a:t>某软件发布会上所说</a:t>
            </a:r>
            <a:r>
              <a:rPr lang="en-US" b="1" dirty="0">
                <a:solidFill>
                  <a:srgbClr val="FFC000"/>
                </a:solidFill>
              </a:rPr>
              <a:t>“</a:t>
            </a:r>
            <a:r>
              <a:rPr lang="zh-CN" altLang="en-US" b="1" dirty="0">
                <a:solidFill>
                  <a:srgbClr val="FFC000"/>
                </a:solidFill>
              </a:rPr>
              <a:t>让设计回归创意，把其他交给科技</a:t>
            </a:r>
            <a:r>
              <a:rPr lang="en-US" b="1" dirty="0">
                <a:solidFill>
                  <a:srgbClr val="FFC000"/>
                </a:solidFill>
              </a:rPr>
              <a:t>”</a:t>
            </a:r>
            <a:r>
              <a:rPr lang="zh-CN" altLang="en-US" b="1" dirty="0">
                <a:solidFill>
                  <a:srgbClr val="FFC000"/>
                </a:solidFill>
              </a:rPr>
              <a:t>。</a:t>
            </a:r>
            <a:endParaRPr lang="zh-CN" altLang="en-US" dirty="0">
              <a:solidFill>
                <a:srgbClr val="FFC000"/>
              </a:solidFill>
            </a:endParaRPr>
          </a:p>
          <a:p>
            <a:r>
              <a:rPr lang="en-US" dirty="0">
                <a:solidFill>
                  <a:srgbClr val="FFC000"/>
                </a:solidFill>
              </a:rPr>
              <a:t> </a:t>
            </a:r>
            <a:endParaRPr lang="zh-CN" altLang="en-US" dirty="0">
              <a:solidFill>
                <a:srgbClr val="FFC000"/>
              </a:solidFill>
            </a:endParaRPr>
          </a:p>
          <a:p>
            <a:pPr lvl="0"/>
            <a:r>
              <a:rPr lang="zh-CN" altLang="en-US" b="1" dirty="0" smtClean="0">
                <a:solidFill>
                  <a:srgbClr val="FFC000"/>
                </a:solidFill>
              </a:rPr>
              <a:t>      软件是基础，实践出真知</a:t>
            </a:r>
            <a:r>
              <a:rPr lang="zh-CN" altLang="en-US" dirty="0" smtClean="0">
                <a:solidFill>
                  <a:srgbClr val="FFC000"/>
                </a:solidFill>
              </a:rPr>
              <a:t>。 </a:t>
            </a:r>
            <a:r>
              <a:rPr lang="en-US" altLang="zh-CN" dirty="0" smtClean="0">
                <a:solidFill>
                  <a:srgbClr val="FFC000"/>
                </a:solidFill>
              </a:rPr>
              <a:t>BIM</a:t>
            </a:r>
            <a:r>
              <a:rPr lang="zh-CN" altLang="en-US" dirty="0" smtClean="0">
                <a:solidFill>
                  <a:srgbClr val="FFC000"/>
                </a:solidFill>
              </a:rPr>
              <a:t>设计方式不仅仅是设计工具的变革，也是对传统设计思维习惯的挑战。在学习的过程中，学会的不止是一种软件操作方式，更是更是一种新的思维方式、工作方式。</a:t>
            </a:r>
            <a:endParaRPr lang="zh-CN" altLang="en-US" dirty="0">
              <a:solidFill>
                <a:srgbClr val="FFC000"/>
              </a:solidFill>
            </a:endParaRPr>
          </a:p>
        </p:txBody>
      </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rcRect r="23116" b="70502"/>
          <a:stretch>
            <a:fillRect/>
          </a:stretch>
        </p:blipFill>
        <p:spPr>
          <a:xfrm>
            <a:off x="2267744" y="2931791"/>
            <a:ext cx="6876256" cy="2211709"/>
          </a:xfrm>
          <a:prstGeom prst="rect">
            <a:avLst/>
          </a:prstGeom>
        </p:spPr>
      </p:pic>
      <p:pic>
        <p:nvPicPr>
          <p:cNvPr id="5"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应用情况</a:t>
            </a:r>
            <a:endParaRPr lang="zh-CN" altLang="en-US" sz="2000" b="1" dirty="0">
              <a:solidFill>
                <a:schemeClr val="tx1">
                  <a:lumMod val="75000"/>
                  <a:lumOff val="25000"/>
                </a:schemeClr>
              </a:solidFill>
            </a:endParaRPr>
          </a:p>
        </p:txBody>
      </p:sp>
      <p:sp>
        <p:nvSpPr>
          <p:cNvPr id="6" name="MH_Other_1"/>
          <p:cNvSpPr/>
          <p:nvPr/>
        </p:nvSpPr>
        <p:spPr bwMode="auto">
          <a:xfrm>
            <a:off x="3220338" y="2238722"/>
            <a:ext cx="2748280" cy="1330960"/>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9525" cap="flat" cmpd="sng">
            <a:solidFill>
              <a:srgbClr val="404040"/>
            </a:solidFill>
            <a:miter lim="800000"/>
          </a:ln>
          <a:extLst>
            <a:ext uri="{909E8E84-426E-40DD-AFC4-6F175D3DCCD1}">
              <a14:hiddenFill xmlns:a14="http://schemas.microsoft.com/office/drawing/2010/main" xmlns="">
                <a:solidFill>
                  <a:srgbClr val="FFFFFF"/>
                </a:solidFill>
              </a14:hiddenFill>
            </a:ext>
          </a:extLst>
        </p:spPr>
        <p:txBody>
          <a:bodyPr anchor="ctr"/>
          <a:lstStyle/>
          <a:p>
            <a:endParaRPr lang="zh-CN" altLang="en-US">
              <a:latin typeface="+mn-lt"/>
              <a:ea typeface="+mn-ea"/>
              <a:cs typeface="+mn-ea"/>
              <a:sym typeface="+mn-lt"/>
            </a:endParaRPr>
          </a:p>
        </p:txBody>
      </p:sp>
      <p:sp>
        <p:nvSpPr>
          <p:cNvPr id="7" name="MH_Other_2"/>
          <p:cNvSpPr>
            <a:spLocks noChangeArrowheads="1"/>
          </p:cNvSpPr>
          <p:nvPr/>
        </p:nvSpPr>
        <p:spPr bwMode="auto">
          <a:xfrm>
            <a:off x="3530853" y="2940397"/>
            <a:ext cx="2126615" cy="2079625"/>
          </a:xfrm>
          <a:prstGeom prst="ellipse">
            <a:avLst/>
          </a:prstGeom>
          <a:solidFill>
            <a:srgbClr val="272F43"/>
          </a:solidFill>
          <a:ln>
            <a:noFill/>
          </a:ln>
        </p:spPr>
        <p:txBody>
          <a:bodyPr lIns="95096" tIns="49557" rIns="95096" bIns="49557"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sz="1370">
              <a:solidFill>
                <a:srgbClr val="FFFFFF"/>
              </a:solidFill>
              <a:latin typeface="+mn-lt"/>
              <a:ea typeface="+mn-ea"/>
              <a:cs typeface="+mn-ea"/>
              <a:sym typeface="+mn-lt"/>
            </a:endParaRPr>
          </a:p>
        </p:txBody>
      </p:sp>
      <p:sp>
        <p:nvSpPr>
          <p:cNvPr id="8" name="MH_Other_3"/>
          <p:cNvSpPr>
            <a:spLocks noChangeArrowheads="1"/>
          </p:cNvSpPr>
          <p:nvPr/>
        </p:nvSpPr>
        <p:spPr bwMode="auto">
          <a:xfrm>
            <a:off x="4383658" y="3050887"/>
            <a:ext cx="321945" cy="1478280"/>
          </a:xfrm>
          <a:prstGeom prst="upArrow">
            <a:avLst>
              <a:gd name="adj1" fmla="val 50000"/>
              <a:gd name="adj2" fmla="val 50006"/>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sz="1370">
              <a:solidFill>
                <a:srgbClr val="FFFFFF"/>
              </a:solidFill>
              <a:latin typeface="+mn-lt"/>
              <a:ea typeface="+mn-ea"/>
              <a:cs typeface="+mn-ea"/>
              <a:sym typeface="+mn-lt"/>
            </a:endParaRPr>
          </a:p>
        </p:txBody>
      </p:sp>
      <p:sp>
        <p:nvSpPr>
          <p:cNvPr id="10" name="MH_Other_4"/>
          <p:cNvSpPr/>
          <p:nvPr/>
        </p:nvSpPr>
        <p:spPr bwMode="auto">
          <a:xfrm>
            <a:off x="4842128" y="3635722"/>
            <a:ext cx="594360" cy="894080"/>
          </a:xfrm>
          <a:custGeom>
            <a:avLst/>
            <a:gdLst>
              <a:gd name="T0" fmla="*/ 0 w 755650"/>
              <a:gd name="T1" fmla="*/ 1149350 h 1149350"/>
              <a:gd name="T2" fmla="*/ 0 w 755650"/>
              <a:gd name="T3" fmla="*/ 425053 h 1149350"/>
              <a:gd name="T4" fmla="*/ 330597 w 755650"/>
              <a:gd name="T5" fmla="*/ 94456 h 1149350"/>
              <a:gd name="T6" fmla="*/ 491581 w 755650"/>
              <a:gd name="T7" fmla="*/ 94456 h 1149350"/>
              <a:gd name="T8" fmla="*/ 491581 w 755650"/>
              <a:gd name="T9" fmla="*/ 0 h 1149350"/>
              <a:gd name="T10" fmla="*/ 755650 w 755650"/>
              <a:gd name="T11" fmla="*/ 188913 h 1149350"/>
              <a:gd name="T12" fmla="*/ 491581 w 755650"/>
              <a:gd name="T13" fmla="*/ 377825 h 1149350"/>
              <a:gd name="T14" fmla="*/ 491581 w 755650"/>
              <a:gd name="T15" fmla="*/ 283369 h 1149350"/>
              <a:gd name="T16" fmla="*/ 330597 w 755650"/>
              <a:gd name="T17" fmla="*/ 283369 h 1149350"/>
              <a:gd name="T18" fmla="*/ 188913 w 755650"/>
              <a:gd name="T19" fmla="*/ 425053 h 1149350"/>
              <a:gd name="T20" fmla="*/ 188913 w 755650"/>
              <a:gd name="T21" fmla="*/ 1149350 h 1149350"/>
              <a:gd name="T22" fmla="*/ 0 w 755650"/>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5650" h="1149350">
                <a:moveTo>
                  <a:pt x="0" y="1149350"/>
                </a:moveTo>
                <a:lnTo>
                  <a:pt x="0" y="425053"/>
                </a:lnTo>
                <a:cubicBezTo>
                  <a:pt x="0" y="242469"/>
                  <a:pt x="148013" y="94456"/>
                  <a:pt x="330597" y="94456"/>
                </a:cubicBezTo>
                <a:lnTo>
                  <a:pt x="491581" y="94456"/>
                </a:lnTo>
                <a:lnTo>
                  <a:pt x="491581" y="0"/>
                </a:lnTo>
                <a:lnTo>
                  <a:pt x="755650" y="188913"/>
                </a:lnTo>
                <a:lnTo>
                  <a:pt x="491581" y="377825"/>
                </a:lnTo>
                <a:lnTo>
                  <a:pt x="491581" y="283369"/>
                </a:lnTo>
                <a:lnTo>
                  <a:pt x="330597" y="283369"/>
                </a:lnTo>
                <a:cubicBezTo>
                  <a:pt x="252347" y="283369"/>
                  <a:pt x="188913" y="346803"/>
                  <a:pt x="188913" y="425053"/>
                </a:cubicBezTo>
                <a:lnTo>
                  <a:pt x="188913" y="1149350"/>
                </a:lnTo>
                <a:lnTo>
                  <a:pt x="0" y="114935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latin typeface="+mn-lt"/>
              <a:ea typeface="+mn-ea"/>
              <a:cs typeface="+mn-ea"/>
              <a:sym typeface="+mn-lt"/>
            </a:endParaRPr>
          </a:p>
        </p:txBody>
      </p:sp>
      <p:sp>
        <p:nvSpPr>
          <p:cNvPr id="11" name="MH_Other_5"/>
          <p:cNvSpPr/>
          <p:nvPr/>
        </p:nvSpPr>
        <p:spPr bwMode="auto">
          <a:xfrm flipH="1">
            <a:off x="3740403" y="3635722"/>
            <a:ext cx="596265" cy="894080"/>
          </a:xfrm>
          <a:custGeom>
            <a:avLst/>
            <a:gdLst>
              <a:gd name="T0" fmla="*/ 0 w 757238"/>
              <a:gd name="T1" fmla="*/ 1149350 h 1149350"/>
              <a:gd name="T2" fmla="*/ 0 w 757238"/>
              <a:gd name="T3" fmla="*/ 425946 h 1149350"/>
              <a:gd name="T4" fmla="*/ 331292 w 757238"/>
              <a:gd name="T5" fmla="*/ 94654 h 1149350"/>
              <a:gd name="T6" fmla="*/ 492614 w 757238"/>
              <a:gd name="T7" fmla="*/ 94655 h 1149350"/>
              <a:gd name="T8" fmla="*/ 492614 w 757238"/>
              <a:gd name="T9" fmla="*/ 0 h 1149350"/>
              <a:gd name="T10" fmla="*/ 757238 w 757238"/>
              <a:gd name="T11" fmla="*/ 189310 h 1149350"/>
              <a:gd name="T12" fmla="*/ 492614 w 757238"/>
              <a:gd name="T13" fmla="*/ 378619 h 1149350"/>
              <a:gd name="T14" fmla="*/ 492614 w 757238"/>
              <a:gd name="T15" fmla="*/ 283964 h 1149350"/>
              <a:gd name="T16" fmla="*/ 331292 w 757238"/>
              <a:gd name="T17" fmla="*/ 283964 h 1149350"/>
              <a:gd name="T18" fmla="*/ 189310 w 757238"/>
              <a:gd name="T19" fmla="*/ 425946 h 1149350"/>
              <a:gd name="T20" fmla="*/ 189310 w 757238"/>
              <a:gd name="T21" fmla="*/ 1149350 h 1149350"/>
              <a:gd name="T22" fmla="*/ 0 w 757238"/>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7238" h="1149350">
                <a:moveTo>
                  <a:pt x="0" y="1149350"/>
                </a:moveTo>
                <a:lnTo>
                  <a:pt x="0" y="425946"/>
                </a:lnTo>
                <a:cubicBezTo>
                  <a:pt x="0" y="242978"/>
                  <a:pt x="148324" y="94654"/>
                  <a:pt x="331292" y="94654"/>
                </a:cubicBezTo>
                <a:lnTo>
                  <a:pt x="492614" y="94655"/>
                </a:lnTo>
                <a:lnTo>
                  <a:pt x="492614" y="0"/>
                </a:lnTo>
                <a:lnTo>
                  <a:pt x="757238" y="189310"/>
                </a:lnTo>
                <a:lnTo>
                  <a:pt x="492614" y="378619"/>
                </a:lnTo>
                <a:lnTo>
                  <a:pt x="492614" y="283964"/>
                </a:lnTo>
                <a:lnTo>
                  <a:pt x="331292" y="283964"/>
                </a:lnTo>
                <a:cubicBezTo>
                  <a:pt x="252878" y="283964"/>
                  <a:pt x="189310" y="347532"/>
                  <a:pt x="189310" y="425946"/>
                </a:cubicBezTo>
                <a:lnTo>
                  <a:pt x="189310" y="1149350"/>
                </a:lnTo>
                <a:lnTo>
                  <a:pt x="0" y="114935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latin typeface="+mn-lt"/>
              <a:ea typeface="+mn-ea"/>
              <a:cs typeface="+mn-ea"/>
              <a:sym typeface="+mn-lt"/>
            </a:endParaRPr>
          </a:p>
        </p:txBody>
      </p:sp>
      <p:sp>
        <p:nvSpPr>
          <p:cNvPr id="12" name="MH_Title_1"/>
          <p:cNvSpPr txBox="1">
            <a:spLocks noChangeArrowheads="1"/>
          </p:cNvSpPr>
          <p:nvPr/>
        </p:nvSpPr>
        <p:spPr bwMode="auto">
          <a:xfrm>
            <a:off x="3982338" y="4529167"/>
            <a:ext cx="1124585" cy="387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10000"/>
              </a:lnSpc>
            </a:pPr>
            <a:r>
              <a:rPr lang="zh-CN" altLang="en-US" dirty="0">
                <a:solidFill>
                  <a:schemeClr val="bg1"/>
                </a:solidFill>
                <a:latin typeface="+mn-lt"/>
                <a:ea typeface="+mn-ea"/>
                <a:cs typeface="+mn-ea"/>
                <a:sym typeface="+mn-lt"/>
              </a:rPr>
              <a:t>软件分类</a:t>
            </a:r>
          </a:p>
        </p:txBody>
      </p:sp>
      <p:sp>
        <p:nvSpPr>
          <p:cNvPr id="13" name="MH_SubTitle_1"/>
          <p:cNvSpPr>
            <a:spLocks noChangeArrowheads="1"/>
          </p:cNvSpPr>
          <p:nvPr/>
        </p:nvSpPr>
        <p:spPr bwMode="auto">
          <a:xfrm>
            <a:off x="2788538" y="3298537"/>
            <a:ext cx="846455" cy="838835"/>
          </a:xfrm>
          <a:prstGeom prst="ellipse">
            <a:avLst/>
          </a:prstGeom>
          <a:solidFill>
            <a:srgbClr val="0B5F84"/>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CN" altLang="en-US" sz="1685" dirty="0">
                <a:solidFill>
                  <a:schemeClr val="bg1"/>
                </a:solidFill>
                <a:latin typeface="+mn-lt"/>
                <a:ea typeface="+mn-ea"/>
                <a:cs typeface="+mn-ea"/>
                <a:sym typeface="+mn-lt"/>
              </a:rPr>
              <a:t>应用软件</a:t>
            </a:r>
          </a:p>
        </p:txBody>
      </p:sp>
      <p:sp>
        <p:nvSpPr>
          <p:cNvPr id="14" name="MH_SubTitle_3"/>
          <p:cNvSpPr>
            <a:spLocks noChangeArrowheads="1"/>
          </p:cNvSpPr>
          <p:nvPr/>
        </p:nvSpPr>
        <p:spPr bwMode="auto">
          <a:xfrm>
            <a:off x="5548883" y="3298537"/>
            <a:ext cx="846455" cy="838835"/>
          </a:xfrm>
          <a:prstGeom prst="ellipse">
            <a:avLst/>
          </a:prstGeom>
          <a:solidFill>
            <a:srgbClr val="0B5F84"/>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CN" altLang="en-US" sz="1685" dirty="0">
                <a:solidFill>
                  <a:schemeClr val="bg1"/>
                </a:solidFill>
                <a:latin typeface="+mn-lt"/>
                <a:ea typeface="+mn-ea"/>
                <a:cs typeface="+mn-ea"/>
                <a:sym typeface="+mn-lt"/>
              </a:rPr>
              <a:t>辅助软件</a:t>
            </a:r>
          </a:p>
        </p:txBody>
      </p:sp>
      <p:sp>
        <p:nvSpPr>
          <p:cNvPr id="15" name="MH_SubTitle_2"/>
          <p:cNvSpPr>
            <a:spLocks noChangeArrowheads="1"/>
          </p:cNvSpPr>
          <p:nvPr/>
        </p:nvSpPr>
        <p:spPr bwMode="auto">
          <a:xfrm>
            <a:off x="4121403" y="1762472"/>
            <a:ext cx="846455" cy="835660"/>
          </a:xfrm>
          <a:prstGeom prst="ellipse">
            <a:avLst/>
          </a:prstGeom>
          <a:solidFill>
            <a:srgbClr val="0B5F84"/>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CN" altLang="en-US" sz="1685" dirty="0" smtClean="0">
                <a:solidFill>
                  <a:schemeClr val="bg1"/>
                </a:solidFill>
                <a:latin typeface="+mn-lt"/>
                <a:ea typeface="+mn-ea"/>
                <a:cs typeface="+mn-ea"/>
                <a:sym typeface="+mn-lt"/>
              </a:rPr>
              <a:t>设计软件</a:t>
            </a:r>
            <a:endParaRPr lang="zh-CN" altLang="en-US" sz="1685" dirty="0">
              <a:solidFill>
                <a:schemeClr val="bg1"/>
              </a:solidFill>
              <a:latin typeface="+mn-lt"/>
              <a:ea typeface="+mn-ea"/>
              <a:cs typeface="+mn-ea"/>
              <a:sym typeface="+mn-lt"/>
            </a:endParaRPr>
          </a:p>
        </p:txBody>
      </p:sp>
      <p:sp>
        <p:nvSpPr>
          <p:cNvPr id="16" name="TextBox 24"/>
          <p:cNvSpPr txBox="1"/>
          <p:nvPr/>
        </p:nvSpPr>
        <p:spPr>
          <a:xfrm>
            <a:off x="6500826" y="3424476"/>
            <a:ext cx="1116716" cy="1077218"/>
          </a:xfrm>
          <a:prstGeom prst="rect">
            <a:avLst/>
          </a:prstGeom>
          <a:noFill/>
        </p:spPr>
        <p:txBody>
          <a:bodyPr wrap="none" rtlCol="0">
            <a:spAutoFit/>
          </a:bodyPr>
          <a:lstStyle/>
          <a:p>
            <a:pPr algn="l"/>
            <a:r>
              <a:rPr lang="en-US" altLang="zh-CN" sz="1600" dirty="0" smtClean="0">
                <a:solidFill>
                  <a:schemeClr val="tx1">
                    <a:lumMod val="65000"/>
                    <a:lumOff val="35000"/>
                  </a:schemeClr>
                </a:solidFill>
                <a:latin typeface="+mn-lt"/>
                <a:ea typeface="+mn-ea"/>
                <a:cs typeface="+mn-ea"/>
                <a:sym typeface="+mn-lt"/>
              </a:rPr>
              <a:t>Premiere</a:t>
            </a:r>
          </a:p>
          <a:p>
            <a:pPr algn="l"/>
            <a:r>
              <a:rPr lang="en-US" altLang="zh-CN" sz="1600" dirty="0" err="1" smtClean="0">
                <a:solidFill>
                  <a:schemeClr val="tx1">
                    <a:lumMod val="65000"/>
                    <a:lumOff val="35000"/>
                  </a:schemeClr>
                </a:solidFill>
                <a:cs typeface="+mn-ea"/>
                <a:sym typeface="+mn-lt"/>
              </a:rPr>
              <a:t>SketchUp</a:t>
            </a:r>
            <a:endParaRPr lang="en-US" altLang="zh-CN" sz="1600" dirty="0" smtClean="0">
              <a:solidFill>
                <a:schemeClr val="tx1">
                  <a:lumMod val="65000"/>
                  <a:lumOff val="35000"/>
                </a:schemeClr>
              </a:solidFill>
              <a:latin typeface="+mn-lt"/>
              <a:ea typeface="+mn-ea"/>
              <a:cs typeface="+mn-ea"/>
              <a:sym typeface="+mn-lt"/>
            </a:endParaRPr>
          </a:p>
          <a:p>
            <a:pPr algn="l"/>
            <a:endParaRPr lang="en-US" altLang="zh-CN" sz="1600" dirty="0">
              <a:solidFill>
                <a:schemeClr val="tx1">
                  <a:lumMod val="65000"/>
                  <a:lumOff val="35000"/>
                </a:schemeClr>
              </a:solidFill>
              <a:latin typeface="+mn-lt"/>
              <a:ea typeface="+mn-ea"/>
              <a:cs typeface="+mn-ea"/>
              <a:sym typeface="+mn-lt"/>
            </a:endParaRPr>
          </a:p>
          <a:p>
            <a:pPr algn="l"/>
            <a:endParaRPr lang="en-US" altLang="zh-CN" sz="1600" dirty="0">
              <a:solidFill>
                <a:schemeClr val="tx1">
                  <a:lumMod val="65000"/>
                  <a:lumOff val="35000"/>
                </a:schemeClr>
              </a:solidFill>
              <a:latin typeface="+mn-lt"/>
              <a:ea typeface="+mn-ea"/>
              <a:cs typeface="+mn-ea"/>
              <a:sym typeface="+mn-lt"/>
            </a:endParaRPr>
          </a:p>
        </p:txBody>
      </p:sp>
      <p:sp>
        <p:nvSpPr>
          <p:cNvPr id="17" name="TextBox 23"/>
          <p:cNvSpPr txBox="1"/>
          <p:nvPr/>
        </p:nvSpPr>
        <p:spPr>
          <a:xfrm>
            <a:off x="3699196" y="1357304"/>
            <a:ext cx="714380" cy="377411"/>
          </a:xfrm>
          <a:prstGeom prst="rect">
            <a:avLst/>
          </a:prstGeom>
          <a:noFill/>
        </p:spPr>
        <p:txBody>
          <a:bodyPr wrap="square" rtlCol="0">
            <a:spAutoFit/>
          </a:bodyPr>
          <a:lstStyle/>
          <a:p>
            <a:pPr algn="ctr">
              <a:lnSpc>
                <a:spcPct val="150000"/>
              </a:lnSpc>
            </a:pPr>
            <a:r>
              <a:rPr lang="en-US" altLang="zh-CN" sz="1400" dirty="0" err="1" smtClean="0">
                <a:solidFill>
                  <a:schemeClr val="tx1">
                    <a:lumMod val="65000"/>
                    <a:lumOff val="35000"/>
                  </a:schemeClr>
                </a:solidFill>
                <a:cs typeface="+mn-ea"/>
                <a:sym typeface="+mn-lt"/>
              </a:rPr>
              <a:t>Tekla</a:t>
            </a:r>
            <a:r>
              <a:rPr lang="en-US" altLang="zh-CN" sz="1400" dirty="0" smtClean="0">
                <a:solidFill>
                  <a:schemeClr val="tx1">
                    <a:lumMod val="65000"/>
                    <a:lumOff val="35000"/>
                  </a:schemeClr>
                </a:solidFill>
                <a:cs typeface="+mn-ea"/>
                <a:sym typeface="+mn-lt"/>
              </a:rPr>
              <a:t>      </a:t>
            </a:r>
            <a:endParaRPr lang="en-US" altLang="zh-CN" sz="1400" dirty="0">
              <a:solidFill>
                <a:schemeClr val="tx1">
                  <a:lumMod val="65000"/>
                  <a:lumOff val="35000"/>
                </a:schemeClr>
              </a:solidFill>
              <a:latin typeface="+mn-lt"/>
              <a:ea typeface="+mn-ea"/>
              <a:cs typeface="+mn-ea"/>
              <a:sym typeface="+mn-lt"/>
            </a:endParaRPr>
          </a:p>
        </p:txBody>
      </p:sp>
      <p:sp>
        <p:nvSpPr>
          <p:cNvPr id="18" name="TextBox 24"/>
          <p:cNvSpPr txBox="1"/>
          <p:nvPr/>
        </p:nvSpPr>
        <p:spPr>
          <a:xfrm>
            <a:off x="1231664" y="3240951"/>
            <a:ext cx="1339918" cy="830997"/>
          </a:xfrm>
          <a:prstGeom prst="rect">
            <a:avLst/>
          </a:prstGeom>
          <a:noFill/>
        </p:spPr>
        <p:txBody>
          <a:bodyPr wrap="none" rtlCol="0">
            <a:spAutoFit/>
          </a:bodyPr>
          <a:lstStyle/>
          <a:p>
            <a:pPr algn="r"/>
            <a:r>
              <a:rPr lang="en-US" altLang="zh-CN" sz="1600" dirty="0">
                <a:solidFill>
                  <a:schemeClr val="tx1">
                    <a:lumMod val="65000"/>
                    <a:lumOff val="35000"/>
                  </a:schemeClr>
                </a:solidFill>
                <a:latin typeface="+mn-lt"/>
                <a:ea typeface="+mn-ea"/>
                <a:cs typeface="+mn-ea"/>
                <a:sym typeface="+mn-lt"/>
              </a:rPr>
              <a:t>NavisWorks</a:t>
            </a:r>
          </a:p>
          <a:p>
            <a:pPr algn="r"/>
            <a:r>
              <a:rPr lang="en-US" altLang="zh-CN" sz="1600" dirty="0" err="1" smtClean="0">
                <a:solidFill>
                  <a:schemeClr val="tx1">
                    <a:lumMod val="65000"/>
                    <a:lumOff val="35000"/>
                  </a:schemeClr>
                </a:solidFill>
                <a:latin typeface="+mn-lt"/>
                <a:ea typeface="+mn-ea"/>
                <a:cs typeface="+mn-ea"/>
                <a:sym typeface="+mn-lt"/>
              </a:rPr>
              <a:t>Lumion</a:t>
            </a:r>
            <a:endParaRPr lang="en-US" altLang="zh-CN" sz="1600" dirty="0">
              <a:solidFill>
                <a:schemeClr val="tx1">
                  <a:lumMod val="65000"/>
                  <a:lumOff val="35000"/>
                </a:schemeClr>
              </a:solidFill>
              <a:latin typeface="+mn-lt"/>
              <a:ea typeface="+mn-ea"/>
              <a:cs typeface="+mn-ea"/>
              <a:sym typeface="+mn-lt"/>
            </a:endParaRPr>
          </a:p>
          <a:p>
            <a:pPr algn="r"/>
            <a:r>
              <a:rPr lang="en-US" altLang="zh-CN" sz="1600" dirty="0" err="1" smtClean="0">
                <a:solidFill>
                  <a:schemeClr val="tx1">
                    <a:lumMod val="65000"/>
                    <a:lumOff val="35000"/>
                  </a:schemeClr>
                </a:solidFill>
                <a:latin typeface="+mn-lt"/>
                <a:ea typeface="+mn-ea"/>
                <a:cs typeface="+mn-ea"/>
                <a:sym typeface="+mn-lt"/>
              </a:rPr>
              <a:t>Fuzor</a:t>
            </a:r>
            <a:endParaRPr lang="en-US" altLang="zh-CN" sz="1600" dirty="0">
              <a:solidFill>
                <a:schemeClr val="tx1">
                  <a:lumMod val="65000"/>
                  <a:lumOff val="35000"/>
                </a:schemeClr>
              </a:solidFill>
              <a:latin typeface="+mn-lt"/>
              <a:ea typeface="+mn-ea"/>
              <a:cs typeface="+mn-ea"/>
              <a:sym typeface="+mn-lt"/>
            </a:endParaRPr>
          </a:p>
        </p:txBody>
      </p:sp>
      <p:sp>
        <p:nvSpPr>
          <p:cNvPr id="20" name="矩形 19">
            <a:extLst>
              <a:ext uri="{FF2B5EF4-FFF2-40B4-BE49-F238E27FC236}">
                <a16:creationId xmlns:a16="http://schemas.microsoft.com/office/drawing/2014/main" xmlns="" id="{0FD16A29-7F65-408D-A6C3-C301CD735316}"/>
              </a:ext>
            </a:extLst>
          </p:cNvPr>
          <p:cNvSpPr/>
          <p:nvPr/>
        </p:nvSpPr>
        <p:spPr>
          <a:xfrm>
            <a:off x="2643174" y="857238"/>
            <a:ext cx="686435" cy="46037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a:t>三维</a:t>
            </a:r>
            <a:endParaRPr lang="en-US" altLang="zh-CN" sz="1200" b="1" dirty="0"/>
          </a:p>
          <a:p>
            <a:pPr algn="ctr"/>
            <a:r>
              <a:rPr lang="zh-CN" altLang="en-US" sz="1200" b="1" dirty="0"/>
              <a:t>建模</a:t>
            </a:r>
          </a:p>
        </p:txBody>
      </p:sp>
      <p:sp>
        <p:nvSpPr>
          <p:cNvPr id="23" name="矩形 22">
            <a:extLst>
              <a:ext uri="{FF2B5EF4-FFF2-40B4-BE49-F238E27FC236}">
                <a16:creationId xmlns:a16="http://schemas.microsoft.com/office/drawing/2014/main" xmlns="" id="{EF9945AF-C7D5-4B8D-BC18-73F1AB293719}"/>
              </a:ext>
            </a:extLst>
          </p:cNvPr>
          <p:cNvSpPr/>
          <p:nvPr/>
        </p:nvSpPr>
        <p:spPr>
          <a:xfrm>
            <a:off x="3742689" y="857238"/>
            <a:ext cx="686435" cy="46037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钢结构深化</a:t>
            </a:r>
            <a:endParaRPr lang="zh-CN" altLang="en-US" sz="1200" b="1" dirty="0"/>
          </a:p>
        </p:txBody>
      </p:sp>
      <p:sp>
        <p:nvSpPr>
          <p:cNvPr id="24" name="矩形 23">
            <a:extLst>
              <a:ext uri="{FF2B5EF4-FFF2-40B4-BE49-F238E27FC236}">
                <a16:creationId xmlns:a16="http://schemas.microsoft.com/office/drawing/2014/main" xmlns="" id="{2CE058AA-BB6F-4E8A-8D10-061D27CDADDA}"/>
              </a:ext>
            </a:extLst>
          </p:cNvPr>
          <p:cNvSpPr/>
          <p:nvPr/>
        </p:nvSpPr>
        <p:spPr>
          <a:xfrm>
            <a:off x="8036329" y="3071816"/>
            <a:ext cx="928159" cy="41491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a:t>视频剪辑</a:t>
            </a:r>
          </a:p>
        </p:txBody>
      </p:sp>
      <p:sp>
        <p:nvSpPr>
          <p:cNvPr id="25" name="矩形 24">
            <a:extLst>
              <a:ext uri="{FF2B5EF4-FFF2-40B4-BE49-F238E27FC236}">
                <a16:creationId xmlns:a16="http://schemas.microsoft.com/office/drawing/2014/main" xmlns="" id="{3EC155CE-6320-4C0F-BE5E-93703BA25DAE}"/>
              </a:ext>
            </a:extLst>
          </p:cNvPr>
          <p:cNvSpPr/>
          <p:nvPr/>
        </p:nvSpPr>
        <p:spPr>
          <a:xfrm>
            <a:off x="8036329" y="3591881"/>
            <a:ext cx="928159" cy="41491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a:t>图片视频处理</a:t>
            </a:r>
          </a:p>
        </p:txBody>
      </p:sp>
      <p:sp>
        <p:nvSpPr>
          <p:cNvPr id="26" name="矩形 25">
            <a:extLst>
              <a:ext uri="{FF2B5EF4-FFF2-40B4-BE49-F238E27FC236}">
                <a16:creationId xmlns:a16="http://schemas.microsoft.com/office/drawing/2014/main" xmlns="" id="{5B3C7332-EC82-4E11-8D43-1BC2112CC270}"/>
              </a:ext>
            </a:extLst>
          </p:cNvPr>
          <p:cNvSpPr/>
          <p:nvPr/>
        </p:nvSpPr>
        <p:spPr>
          <a:xfrm>
            <a:off x="318487" y="2789577"/>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方案演示</a:t>
            </a:r>
            <a:endParaRPr lang="zh-CN" altLang="en-US" sz="1200" b="1" dirty="0"/>
          </a:p>
        </p:txBody>
      </p:sp>
      <p:sp>
        <p:nvSpPr>
          <p:cNvPr id="27" name="矩形 26">
            <a:extLst>
              <a:ext uri="{FF2B5EF4-FFF2-40B4-BE49-F238E27FC236}">
                <a16:creationId xmlns:a16="http://schemas.microsoft.com/office/drawing/2014/main" xmlns="" id="{85E3B87D-D594-4A7B-97DE-F1A68A0C771B}"/>
              </a:ext>
            </a:extLst>
          </p:cNvPr>
          <p:cNvSpPr/>
          <p:nvPr/>
        </p:nvSpPr>
        <p:spPr>
          <a:xfrm>
            <a:off x="329368" y="3128972"/>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碰撞检查</a:t>
            </a:r>
            <a:endParaRPr lang="zh-CN" altLang="en-US" sz="1200" b="1" dirty="0"/>
          </a:p>
        </p:txBody>
      </p:sp>
      <p:sp>
        <p:nvSpPr>
          <p:cNvPr id="28" name="矩形 27">
            <a:extLst>
              <a:ext uri="{FF2B5EF4-FFF2-40B4-BE49-F238E27FC236}">
                <a16:creationId xmlns:a16="http://schemas.microsoft.com/office/drawing/2014/main" xmlns="" id="{98A115C1-766F-48BE-842E-4BBEC87D9897}"/>
              </a:ext>
            </a:extLst>
          </p:cNvPr>
          <p:cNvSpPr/>
          <p:nvPr/>
        </p:nvSpPr>
        <p:spPr>
          <a:xfrm>
            <a:off x="339210" y="3831272"/>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a:t>后期渲染</a:t>
            </a:r>
          </a:p>
        </p:txBody>
      </p:sp>
      <p:sp>
        <p:nvSpPr>
          <p:cNvPr id="29" name="矩形 28">
            <a:extLst>
              <a:ext uri="{FF2B5EF4-FFF2-40B4-BE49-F238E27FC236}">
                <a16:creationId xmlns:a16="http://schemas.microsoft.com/office/drawing/2014/main" xmlns="" id="{CCB35CC2-614B-48C3-B727-CD94D7746417}"/>
              </a:ext>
            </a:extLst>
          </p:cNvPr>
          <p:cNvSpPr/>
          <p:nvPr/>
        </p:nvSpPr>
        <p:spPr>
          <a:xfrm>
            <a:off x="357693" y="4193837"/>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a:t>漫游</a:t>
            </a:r>
          </a:p>
        </p:txBody>
      </p:sp>
      <p:sp>
        <p:nvSpPr>
          <p:cNvPr id="30" name="矩形 29">
            <a:extLst>
              <a:ext uri="{FF2B5EF4-FFF2-40B4-BE49-F238E27FC236}">
                <a16:creationId xmlns:a16="http://schemas.microsoft.com/office/drawing/2014/main" xmlns="" id="{3CF15882-B25D-42CE-B1E1-E2C409354432}"/>
              </a:ext>
            </a:extLst>
          </p:cNvPr>
          <p:cNvSpPr/>
          <p:nvPr/>
        </p:nvSpPr>
        <p:spPr>
          <a:xfrm>
            <a:off x="358406" y="4534422"/>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动态模拟</a:t>
            </a:r>
            <a:endParaRPr lang="zh-CN" altLang="en-US" sz="1200" b="1" dirty="0"/>
          </a:p>
        </p:txBody>
      </p:sp>
      <p:sp>
        <p:nvSpPr>
          <p:cNvPr id="32" name="矩形 31">
            <a:extLst>
              <a:ext uri="{FF2B5EF4-FFF2-40B4-BE49-F238E27FC236}">
                <a16:creationId xmlns:a16="http://schemas.microsoft.com/office/drawing/2014/main" xmlns="" id="{85E3B87D-D594-4A7B-97DE-F1A68A0C771B}"/>
              </a:ext>
            </a:extLst>
          </p:cNvPr>
          <p:cNvSpPr/>
          <p:nvPr/>
        </p:nvSpPr>
        <p:spPr>
          <a:xfrm>
            <a:off x="357693" y="3462852"/>
            <a:ext cx="928159" cy="25190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净空分析</a:t>
            </a:r>
            <a:endParaRPr lang="zh-CN" altLang="en-US" sz="1200" b="1" dirty="0"/>
          </a:p>
        </p:txBody>
      </p:sp>
      <p:sp>
        <p:nvSpPr>
          <p:cNvPr id="31" name="矩形 30">
            <a:extLst>
              <a:ext uri="{FF2B5EF4-FFF2-40B4-BE49-F238E27FC236}">
                <a16:creationId xmlns:a16="http://schemas.microsoft.com/office/drawing/2014/main" xmlns="" id="{EF9945AF-C7D5-4B8D-BC18-73F1AB293719}"/>
              </a:ext>
            </a:extLst>
          </p:cNvPr>
          <p:cNvSpPr/>
          <p:nvPr/>
        </p:nvSpPr>
        <p:spPr>
          <a:xfrm>
            <a:off x="4929190" y="857238"/>
            <a:ext cx="686435" cy="46037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钢筋</a:t>
            </a:r>
            <a:endParaRPr lang="zh-CN" altLang="en-US" sz="1200" b="1" dirty="0"/>
          </a:p>
        </p:txBody>
      </p:sp>
      <p:sp>
        <p:nvSpPr>
          <p:cNvPr id="33" name="TextBox 23"/>
          <p:cNvSpPr txBox="1"/>
          <p:nvPr/>
        </p:nvSpPr>
        <p:spPr>
          <a:xfrm>
            <a:off x="2643174" y="1357304"/>
            <a:ext cx="714380" cy="377411"/>
          </a:xfrm>
          <a:prstGeom prst="rect">
            <a:avLst/>
          </a:prstGeom>
          <a:noFill/>
        </p:spPr>
        <p:txBody>
          <a:bodyPr wrap="square" rtlCol="0">
            <a:spAutoFit/>
          </a:bodyPr>
          <a:lstStyle/>
          <a:p>
            <a:pPr algn="ctr">
              <a:lnSpc>
                <a:spcPct val="150000"/>
              </a:lnSpc>
            </a:pPr>
            <a:r>
              <a:rPr lang="en-US" altLang="zh-CN" sz="1400" dirty="0" err="1" smtClean="0">
                <a:solidFill>
                  <a:schemeClr val="tx1">
                    <a:lumMod val="65000"/>
                    <a:lumOff val="35000"/>
                  </a:schemeClr>
                </a:solidFill>
                <a:cs typeface="+mn-ea"/>
                <a:sym typeface="+mn-lt"/>
              </a:rPr>
              <a:t>Revit</a:t>
            </a:r>
            <a:r>
              <a:rPr lang="en-US" altLang="zh-CN" sz="1400" dirty="0" smtClean="0">
                <a:solidFill>
                  <a:schemeClr val="tx1">
                    <a:lumMod val="65000"/>
                    <a:lumOff val="35000"/>
                  </a:schemeClr>
                </a:solidFill>
                <a:cs typeface="+mn-ea"/>
                <a:sym typeface="+mn-lt"/>
              </a:rPr>
              <a:t>      </a:t>
            </a:r>
            <a:endParaRPr lang="en-US" altLang="zh-CN" sz="1400" dirty="0">
              <a:solidFill>
                <a:schemeClr val="tx1">
                  <a:lumMod val="65000"/>
                  <a:lumOff val="35000"/>
                </a:schemeClr>
              </a:solidFill>
              <a:latin typeface="+mn-lt"/>
              <a:ea typeface="+mn-ea"/>
              <a:cs typeface="+mn-ea"/>
              <a:sym typeface="+mn-lt"/>
            </a:endParaRPr>
          </a:p>
        </p:txBody>
      </p:sp>
      <p:sp>
        <p:nvSpPr>
          <p:cNvPr id="34" name="TextBox 23"/>
          <p:cNvSpPr txBox="1"/>
          <p:nvPr/>
        </p:nvSpPr>
        <p:spPr>
          <a:xfrm>
            <a:off x="4714876" y="1357304"/>
            <a:ext cx="1428760" cy="377411"/>
          </a:xfrm>
          <a:prstGeom prst="rect">
            <a:avLst/>
          </a:prstGeom>
          <a:noFill/>
        </p:spPr>
        <p:txBody>
          <a:bodyPr wrap="square" rtlCol="0">
            <a:spAutoFit/>
          </a:bodyPr>
          <a:lstStyle/>
          <a:p>
            <a:pPr algn="ctr">
              <a:lnSpc>
                <a:spcPct val="150000"/>
              </a:lnSpc>
            </a:pPr>
            <a:r>
              <a:rPr lang="zh-CN" altLang="en-US" sz="1400" dirty="0" smtClean="0">
                <a:solidFill>
                  <a:schemeClr val="tx1">
                    <a:lumMod val="65000"/>
                    <a:lumOff val="35000"/>
                  </a:schemeClr>
                </a:solidFill>
                <a:cs typeface="+mn-ea"/>
                <a:sym typeface="+mn-lt"/>
              </a:rPr>
              <a:t>广联达（钢筋）</a:t>
            </a:r>
            <a:r>
              <a:rPr lang="en-US" altLang="zh-CN" sz="1400" dirty="0" smtClean="0">
                <a:solidFill>
                  <a:schemeClr val="tx1">
                    <a:lumMod val="65000"/>
                    <a:lumOff val="35000"/>
                  </a:schemeClr>
                </a:solidFill>
                <a:cs typeface="+mn-ea"/>
                <a:sym typeface="+mn-lt"/>
              </a:rPr>
              <a:t>      </a:t>
            </a:r>
            <a:endParaRPr lang="en-US" altLang="zh-CN" sz="1400" dirty="0">
              <a:solidFill>
                <a:schemeClr val="tx1">
                  <a:lumMod val="65000"/>
                  <a:lumOff val="35000"/>
                </a:schemeClr>
              </a:solidFill>
              <a:latin typeface="+mn-lt"/>
              <a:ea typeface="+mn-ea"/>
              <a:cs typeface="+mn-ea"/>
              <a:sym typeface="+mn-lt"/>
            </a:endParaRPr>
          </a:p>
        </p:txBody>
      </p:sp>
      <p:sp>
        <p:nvSpPr>
          <p:cNvPr id="35" name="矩形 34">
            <a:extLst>
              <a:ext uri="{FF2B5EF4-FFF2-40B4-BE49-F238E27FC236}">
                <a16:creationId xmlns:a16="http://schemas.microsoft.com/office/drawing/2014/main" xmlns="" id="{EF9945AF-C7D5-4B8D-BC18-73F1AB293719}"/>
              </a:ext>
            </a:extLst>
          </p:cNvPr>
          <p:cNvSpPr/>
          <p:nvPr/>
        </p:nvSpPr>
        <p:spPr>
          <a:xfrm>
            <a:off x="6072198" y="857238"/>
            <a:ext cx="686435" cy="46037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solidFill>
                  <a:srgbClr val="FF0000"/>
                </a:solidFill>
              </a:rPr>
              <a:t>场地</a:t>
            </a:r>
            <a:endParaRPr lang="en-US" altLang="zh-CN" sz="1200" b="1" dirty="0" smtClean="0">
              <a:solidFill>
                <a:srgbClr val="FF0000"/>
              </a:solidFill>
            </a:endParaRPr>
          </a:p>
          <a:p>
            <a:pPr algn="ctr"/>
            <a:r>
              <a:rPr lang="zh-CN" altLang="en-US" sz="1200" b="1" dirty="0" smtClean="0">
                <a:solidFill>
                  <a:srgbClr val="FF0000"/>
                </a:solidFill>
              </a:rPr>
              <a:t>道路</a:t>
            </a:r>
            <a:endParaRPr lang="zh-CN" altLang="en-US" sz="1200" b="1" dirty="0">
              <a:solidFill>
                <a:srgbClr val="FF0000"/>
              </a:solidFill>
            </a:endParaRPr>
          </a:p>
        </p:txBody>
      </p:sp>
      <p:sp>
        <p:nvSpPr>
          <p:cNvPr id="36" name="TextBox 23"/>
          <p:cNvSpPr txBox="1"/>
          <p:nvPr/>
        </p:nvSpPr>
        <p:spPr>
          <a:xfrm>
            <a:off x="5857884" y="1357304"/>
            <a:ext cx="1143008" cy="377411"/>
          </a:xfrm>
          <a:prstGeom prst="rect">
            <a:avLst/>
          </a:prstGeom>
          <a:noFill/>
        </p:spPr>
        <p:txBody>
          <a:bodyPr wrap="square" rtlCol="0">
            <a:spAutoFit/>
          </a:bodyPr>
          <a:lstStyle/>
          <a:p>
            <a:pPr algn="ctr">
              <a:lnSpc>
                <a:spcPct val="150000"/>
              </a:lnSpc>
            </a:pPr>
            <a:r>
              <a:rPr lang="en-US" altLang="zh-CN" sz="1400" dirty="0" smtClean="0">
                <a:solidFill>
                  <a:srgbClr val="FF0000"/>
                </a:solidFill>
                <a:cs typeface="+mn-ea"/>
                <a:sym typeface="+mn-lt"/>
              </a:rPr>
              <a:t>Civil3D</a:t>
            </a:r>
            <a:endParaRPr lang="en-US" altLang="zh-CN" sz="1400" dirty="0">
              <a:solidFill>
                <a:srgbClr val="FF0000"/>
              </a:solidFill>
              <a:latin typeface="+mn-lt"/>
              <a:ea typeface="+mn-ea"/>
              <a:cs typeface="+mn-ea"/>
              <a:sym typeface="+mn-lt"/>
            </a:endParaRPr>
          </a:p>
        </p:txBody>
      </p:sp>
      <p:sp>
        <p:nvSpPr>
          <p:cNvPr id="37" name="矩形 36">
            <a:extLst>
              <a:ext uri="{FF2B5EF4-FFF2-40B4-BE49-F238E27FC236}">
                <a16:creationId xmlns:a16="http://schemas.microsoft.com/office/drawing/2014/main" xmlns="" id="{3EC155CE-6320-4C0F-BE5E-93703BA25DAE}"/>
              </a:ext>
            </a:extLst>
          </p:cNvPr>
          <p:cNvSpPr/>
          <p:nvPr/>
        </p:nvSpPr>
        <p:spPr>
          <a:xfrm>
            <a:off x="8001024" y="4152571"/>
            <a:ext cx="928159" cy="41491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景观布置</a:t>
            </a:r>
            <a:endParaRPr lang="zh-CN" altLang="en-US" sz="1200" b="1" dirty="0"/>
          </a:p>
        </p:txBody>
      </p:sp>
      <p:sp>
        <p:nvSpPr>
          <p:cNvPr id="41" name="TextBox 13">
            <a:extLst>
              <a:ext uri="{FF2B5EF4-FFF2-40B4-BE49-F238E27FC236}">
                <a16:creationId xmlns="" xmlns:a16="http://schemas.microsoft.com/office/drawing/2014/main" id="{A27EEA27-B9F0-47FB-82BB-FA81EE594285}"/>
              </a:ext>
            </a:extLst>
          </p:cNvPr>
          <p:cNvSpPr txBox="1"/>
          <p:nvPr/>
        </p:nvSpPr>
        <p:spPr>
          <a:xfrm>
            <a:off x="214282" y="714362"/>
            <a:ext cx="1706876"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96D5"/>
                </a:solidFill>
              </a:rPr>
              <a:t>软件平台</a:t>
            </a:r>
            <a:endParaRPr lang="zh-CN" altLang="en-US" sz="1600" dirty="0">
              <a:solidFill>
                <a:srgbClr val="0096D5"/>
              </a:solidFill>
            </a:endParaRPr>
          </a:p>
        </p:txBody>
      </p:sp>
      <p:pic>
        <p:nvPicPr>
          <p:cNvPr id="38"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67744" y="2931791"/>
            <a:ext cx="8943695" cy="7497802"/>
          </a:xfrm>
          <a:prstGeom prst="rect">
            <a:avLst/>
          </a:prstGeom>
        </p:spPr>
      </p:pic>
      <p:sp>
        <p:nvSpPr>
          <p:cNvPr id="22" name="TextBox 21"/>
          <p:cNvSpPr txBox="1"/>
          <p:nvPr/>
        </p:nvSpPr>
        <p:spPr>
          <a:xfrm>
            <a:off x="3286116" y="1357304"/>
            <a:ext cx="1831252" cy="746348"/>
          </a:xfrm>
          <a:prstGeom prst="rect">
            <a:avLst/>
          </a:prstGeom>
          <a:noFill/>
        </p:spPr>
        <p:txBody>
          <a:bodyPr wrap="none" lIns="68571" tIns="34285" rIns="68571" bIns="34285" rtlCol="0">
            <a:spAutoFit/>
          </a:bodyPr>
          <a:lstStyle/>
          <a:p>
            <a:r>
              <a:rPr lang="zh-CN" altLang="en-US" sz="4400" b="1" dirty="0">
                <a:solidFill>
                  <a:schemeClr val="tx2"/>
                </a:solidFill>
                <a:latin typeface="微软雅黑" panose="020B0503020204020204" pitchFamily="34" charset="-122"/>
                <a:ea typeface="微软雅黑" panose="020B0503020204020204" pitchFamily="34" charset="-122"/>
              </a:rPr>
              <a:t>谢谢！</a:t>
            </a:r>
          </a:p>
        </p:txBody>
      </p:sp>
      <p:pic>
        <p:nvPicPr>
          <p:cNvPr id="4"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4290104600"/>
      </p:ext>
    </p:extLst>
  </p:cSld>
  <p:clrMapOvr>
    <a:masterClrMapping/>
  </p:clrMapOvr>
  <mc:AlternateContent xmlns:mc="http://schemas.openxmlformats.org/markup-compatibility/2006">
    <mc:Choice xmlns=""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jj\Desktop\新建文件夹\族库大师.png"/>
          <p:cNvPicPr>
            <a:picLocks noChangeAspect="1" noChangeArrowheads="1"/>
          </p:cNvPicPr>
          <p:nvPr/>
        </p:nvPicPr>
        <p:blipFill>
          <a:blip r:embed="rId3"/>
          <a:srcRect t="52084" b="6249"/>
          <a:stretch>
            <a:fillRect/>
          </a:stretch>
        </p:blipFill>
        <p:spPr bwMode="auto">
          <a:xfrm>
            <a:off x="1142976" y="1071552"/>
            <a:ext cx="3448050" cy="285752"/>
          </a:xfrm>
          <a:prstGeom prst="rect">
            <a:avLst/>
          </a:prstGeom>
          <a:noFill/>
        </p:spPr>
      </p:pic>
      <p:sp>
        <p:nvSpPr>
          <p:cNvPr id="6" name="矩形 5">
            <a:extLst>
              <a:ext uri="{FF2B5EF4-FFF2-40B4-BE49-F238E27FC236}">
                <a16:creationId xmlns:a16="http://schemas.microsoft.com/office/drawing/2014/main" xmlns="" id="{0FD16A29-7F65-408D-A6C3-C301CD735316}"/>
              </a:ext>
            </a:extLst>
          </p:cNvPr>
          <p:cNvSpPr/>
          <p:nvPr/>
        </p:nvSpPr>
        <p:spPr>
          <a:xfrm>
            <a:off x="142844" y="1071552"/>
            <a:ext cx="857256" cy="35719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族库大师</a:t>
            </a:r>
            <a:endParaRPr lang="zh-CN" altLang="en-US" sz="1200" b="1" dirty="0"/>
          </a:p>
        </p:txBody>
      </p:sp>
      <p:sp>
        <p:nvSpPr>
          <p:cNvPr id="7" name="矩形 6">
            <a:extLst>
              <a:ext uri="{FF2B5EF4-FFF2-40B4-BE49-F238E27FC236}">
                <a16:creationId xmlns:a16="http://schemas.microsoft.com/office/drawing/2014/main" xmlns="" id="{0FD16A29-7F65-408D-A6C3-C301CD735316}"/>
              </a:ext>
            </a:extLst>
          </p:cNvPr>
          <p:cNvSpPr/>
          <p:nvPr/>
        </p:nvSpPr>
        <p:spPr>
          <a:xfrm>
            <a:off x="142844" y="1571618"/>
            <a:ext cx="857256" cy="35719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构件坞</a:t>
            </a:r>
            <a:endParaRPr lang="zh-CN" altLang="en-US" sz="1200" b="1" dirty="0"/>
          </a:p>
        </p:txBody>
      </p:sp>
      <p:pic>
        <p:nvPicPr>
          <p:cNvPr id="1027" name="Picture 3" descr="C:\Users\fjj\Desktop\新建文件夹\构件坞.png"/>
          <p:cNvPicPr>
            <a:picLocks noChangeAspect="1" noChangeArrowheads="1"/>
          </p:cNvPicPr>
          <p:nvPr/>
        </p:nvPicPr>
        <p:blipFill>
          <a:blip r:embed="rId4"/>
          <a:srcRect t="48702"/>
          <a:stretch>
            <a:fillRect/>
          </a:stretch>
        </p:blipFill>
        <p:spPr bwMode="auto">
          <a:xfrm>
            <a:off x="1142976" y="1500180"/>
            <a:ext cx="6838950" cy="376235"/>
          </a:xfrm>
          <a:prstGeom prst="rect">
            <a:avLst/>
          </a:prstGeom>
          <a:noFill/>
        </p:spPr>
      </p:pic>
      <p:pic>
        <p:nvPicPr>
          <p:cNvPr id="22532" name="Picture 4" descr="C:\Users\fjj\AppData\Roaming\feiq\RichOle\1496660755.bmp"/>
          <p:cNvPicPr>
            <a:picLocks noChangeAspect="1" noChangeArrowheads="1"/>
          </p:cNvPicPr>
          <p:nvPr/>
        </p:nvPicPr>
        <p:blipFill>
          <a:blip r:embed="rId5"/>
          <a:srcRect t="13334" r="8965" b="13333"/>
          <a:stretch>
            <a:fillRect/>
          </a:stretch>
        </p:blipFill>
        <p:spPr bwMode="auto">
          <a:xfrm>
            <a:off x="1000100" y="2143122"/>
            <a:ext cx="8143900" cy="785818"/>
          </a:xfrm>
          <a:prstGeom prst="rect">
            <a:avLst/>
          </a:prstGeom>
          <a:noFill/>
        </p:spPr>
      </p:pic>
      <p:sp>
        <p:nvSpPr>
          <p:cNvPr id="9" name="矩形 8">
            <a:extLst>
              <a:ext uri="{FF2B5EF4-FFF2-40B4-BE49-F238E27FC236}">
                <a16:creationId xmlns:a16="http://schemas.microsoft.com/office/drawing/2014/main" xmlns="" id="{0FD16A29-7F65-408D-A6C3-C301CD735316}"/>
              </a:ext>
            </a:extLst>
          </p:cNvPr>
          <p:cNvSpPr/>
          <p:nvPr/>
        </p:nvSpPr>
        <p:spPr>
          <a:xfrm>
            <a:off x="142844" y="2357436"/>
            <a:ext cx="857256" cy="38893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b="1" dirty="0" smtClean="0"/>
              <a:t>鸿业</a:t>
            </a:r>
            <a:endParaRPr lang="zh-CN" altLang="en-US" sz="1200" b="1" dirty="0"/>
          </a:p>
        </p:txBody>
      </p:sp>
      <p:pic>
        <p:nvPicPr>
          <p:cNvPr id="22534" name="Picture 6" descr="C:\Users\fjj\AppData\Roaming\feiq\RichOle\1391189819.bmp"/>
          <p:cNvPicPr>
            <a:picLocks noChangeAspect="1" noChangeArrowheads="1"/>
          </p:cNvPicPr>
          <p:nvPr/>
        </p:nvPicPr>
        <p:blipFill>
          <a:blip r:embed="rId6"/>
          <a:srcRect t="19099"/>
          <a:stretch>
            <a:fillRect/>
          </a:stretch>
        </p:blipFill>
        <p:spPr bwMode="auto">
          <a:xfrm>
            <a:off x="0" y="3429006"/>
            <a:ext cx="9144000" cy="605209"/>
          </a:xfrm>
          <a:prstGeom prst="rect">
            <a:avLst/>
          </a:prstGeom>
          <a:noFill/>
        </p:spPr>
      </p:pic>
      <p:pic>
        <p:nvPicPr>
          <p:cNvPr id="22536" name="Picture 8" descr="C:\Users\fjj\AppData\Roaming\feiq\RichOle\2243448669.bmp"/>
          <p:cNvPicPr>
            <a:picLocks noChangeAspect="1" noChangeArrowheads="1"/>
          </p:cNvPicPr>
          <p:nvPr/>
        </p:nvPicPr>
        <p:blipFill>
          <a:blip r:embed="rId7"/>
          <a:srcRect t="14286" b="7143"/>
          <a:stretch>
            <a:fillRect/>
          </a:stretch>
        </p:blipFill>
        <p:spPr bwMode="auto">
          <a:xfrm>
            <a:off x="0" y="4071948"/>
            <a:ext cx="9144032" cy="785818"/>
          </a:xfrm>
          <a:prstGeom prst="rect">
            <a:avLst/>
          </a:prstGeom>
          <a:noFill/>
        </p:spPr>
      </p:pic>
      <p:sp>
        <p:nvSpPr>
          <p:cNvPr id="12" name="TextBox 11"/>
          <p:cNvSpPr txBox="1"/>
          <p:nvPr/>
        </p:nvSpPr>
        <p:spPr>
          <a:xfrm>
            <a:off x="313069" y="58298"/>
            <a:ext cx="2386723" cy="461665"/>
          </a:xfrm>
          <a:prstGeom prst="rect">
            <a:avLst/>
          </a:prstGeom>
          <a:noFill/>
        </p:spPr>
        <p:txBody>
          <a:bodyPr wrap="square" rtlCol="0">
            <a:spAutoFit/>
          </a:bodyPr>
          <a:lstStyle/>
          <a:p>
            <a:pPr>
              <a:lnSpc>
                <a:spcPct val="120000"/>
              </a:lnSpc>
            </a:pPr>
            <a:r>
              <a:rPr lang="zh-CN" altLang="en-US" sz="2000" b="1" dirty="0" smtClean="0">
                <a:solidFill>
                  <a:schemeClr val="tx1">
                    <a:lumMod val="75000"/>
                    <a:lumOff val="25000"/>
                  </a:schemeClr>
                </a:solidFill>
              </a:rPr>
              <a:t>我院</a:t>
            </a:r>
            <a:r>
              <a:rPr lang="en-US" altLang="zh-CN" sz="2000" b="1" dirty="0" smtClean="0">
                <a:solidFill>
                  <a:schemeClr val="tx1">
                    <a:lumMod val="75000"/>
                    <a:lumOff val="25000"/>
                  </a:schemeClr>
                </a:solidFill>
              </a:rPr>
              <a:t>BIM</a:t>
            </a:r>
            <a:r>
              <a:rPr lang="zh-CN" altLang="en-US" sz="2000" b="1" dirty="0" smtClean="0">
                <a:solidFill>
                  <a:schemeClr val="tx1">
                    <a:lumMod val="75000"/>
                    <a:lumOff val="25000"/>
                  </a:schemeClr>
                </a:solidFill>
              </a:rPr>
              <a:t>应用情况</a:t>
            </a:r>
            <a:endParaRPr lang="zh-CN" altLang="en-US" sz="2000" b="1" dirty="0">
              <a:solidFill>
                <a:schemeClr val="tx1">
                  <a:lumMod val="75000"/>
                  <a:lumOff val="25000"/>
                </a:schemeClr>
              </a:solidFill>
            </a:endParaRPr>
          </a:p>
        </p:txBody>
      </p:sp>
      <p:sp>
        <p:nvSpPr>
          <p:cNvPr id="15" name="TextBox 13">
            <a:extLst>
              <a:ext uri="{FF2B5EF4-FFF2-40B4-BE49-F238E27FC236}">
                <a16:creationId xmlns="" xmlns:a16="http://schemas.microsoft.com/office/drawing/2014/main" id="{A27EEA27-B9F0-47FB-82BB-FA81EE594285}"/>
              </a:ext>
            </a:extLst>
          </p:cNvPr>
          <p:cNvSpPr txBox="1"/>
          <p:nvPr/>
        </p:nvSpPr>
        <p:spPr>
          <a:xfrm>
            <a:off x="214282" y="714362"/>
            <a:ext cx="1706876" cy="246221"/>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itchFamily="34" charset="-122"/>
                <a:ea typeface="微软雅黑" pitchFamily="34" charset="-122"/>
              </a:defRPr>
            </a:lvl1pPr>
          </a:lstStyle>
          <a:p>
            <a:r>
              <a:rPr lang="zh-CN" altLang="en-US" sz="1600" dirty="0" smtClean="0">
                <a:solidFill>
                  <a:srgbClr val="0096D5"/>
                </a:solidFill>
              </a:rPr>
              <a:t>插件选择</a:t>
            </a:r>
            <a:endParaRPr lang="zh-CN" altLang="en-US" sz="1600" dirty="0">
              <a:solidFill>
                <a:srgbClr val="0096D5"/>
              </a:solidFill>
            </a:endParaRPr>
          </a:p>
        </p:txBody>
      </p:sp>
      <p:pic>
        <p:nvPicPr>
          <p:cNvPr id="16" name="Picture 2" descr="C:\Users\fjj\AppData\Roaming\feiq\RichOle\2080903215.bmp"/>
          <p:cNvPicPr>
            <a:picLocks noChangeAspect="1" noChangeArrowheads="1"/>
          </p:cNvPicPr>
          <p:nvPr/>
        </p:nvPicPr>
        <p:blipFill>
          <a:blip r:embed="rId8"/>
          <a:srcRect/>
          <a:stretch>
            <a:fillRect/>
          </a:stretch>
        </p:blipFill>
        <p:spPr bwMode="auto">
          <a:xfrm>
            <a:off x="-32" y="2928940"/>
            <a:ext cx="9144000" cy="611358"/>
          </a:xfrm>
          <a:prstGeom prst="rect">
            <a:avLst/>
          </a:prstGeom>
          <a:noFill/>
        </p:spPr>
      </p:pic>
      <p:pic>
        <p:nvPicPr>
          <p:cNvPr id="17" name="Picture 6" descr="C:\Users\fjj\AppData\Roaming\feiq\RichOle\1391189819.bmp"/>
          <p:cNvPicPr>
            <a:picLocks noChangeAspect="1" noChangeArrowheads="1"/>
          </p:cNvPicPr>
          <p:nvPr/>
        </p:nvPicPr>
        <p:blipFill>
          <a:blip r:embed="rId6"/>
          <a:srcRect t="19099"/>
          <a:stretch>
            <a:fillRect/>
          </a:stretch>
        </p:blipFill>
        <p:spPr bwMode="auto">
          <a:xfrm>
            <a:off x="-32" y="3500444"/>
            <a:ext cx="9144000" cy="605209"/>
          </a:xfrm>
          <a:prstGeom prst="rect">
            <a:avLst/>
          </a:prstGeom>
          <a:noFill/>
        </p:spPr>
      </p:pic>
      <p:pic>
        <p:nvPicPr>
          <p:cNvPr id="18" name="Picture 8" descr="C:\Users\fjj\AppData\Roaming\feiq\RichOle\2243448669.bmp"/>
          <p:cNvPicPr>
            <a:picLocks noChangeAspect="1" noChangeArrowheads="1"/>
          </p:cNvPicPr>
          <p:nvPr/>
        </p:nvPicPr>
        <p:blipFill>
          <a:blip r:embed="rId7"/>
          <a:srcRect t="14286" b="7143"/>
          <a:stretch>
            <a:fillRect/>
          </a:stretch>
        </p:blipFill>
        <p:spPr bwMode="auto">
          <a:xfrm>
            <a:off x="-32" y="4143386"/>
            <a:ext cx="9144032" cy="785818"/>
          </a:xfrm>
          <a:prstGeom prst="rect">
            <a:avLst/>
          </a:prstGeom>
          <a:noFill/>
        </p:spPr>
      </p:pic>
      <p:pic>
        <p:nvPicPr>
          <p:cNvPr id="19" name="Picture 12"/>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5643570" y="214296"/>
            <a:ext cx="3422650" cy="274637"/>
          </a:xfrm>
          <a:prstGeom prst="rect">
            <a:avLst/>
          </a:prstGeom>
          <a:noFill/>
          <a:ln w="9525">
            <a:noFill/>
            <a:miter lim="800000"/>
            <a:headEnd/>
            <a:tailEnd/>
          </a:ln>
        </p:spPr>
      </p:pic>
    </p:spTree>
    <p:extLst>
      <p:ext uri="{BB962C8B-B14F-4D97-AF65-F5344CB8AC3E}">
        <p14:creationId xmlns="" xmlns:p14="http://schemas.microsoft.com/office/powerpoint/2010/main" val="2821362272"/>
      </p:ext>
    </p:extLst>
  </p:cSld>
  <p:clrMapOvr>
    <a:masterClrMapping/>
  </p:clrMapOvr>
  <mc:AlternateContent xmlns:mc="http://schemas.openxmlformats.org/markup-compatibility/2006">
    <mc:Choice xmlns=""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38"/>
  <p:tag name="KSO_WM_UNIT_TYPE" val="a"/>
  <p:tag name="KSO_WM_UNIT_INDEX" val="1"/>
  <p:tag name="KSO_WM_UNIT_ID" val="custom160338_11*a*1"/>
  <p:tag name="KSO_WM_UNIT_CLEAR" val="1"/>
  <p:tag name="KSO_WM_UNIT_LAYERLEVEL" val="1"/>
  <p:tag name="KSO_WM_UNIT_VALUE" val="22"/>
  <p:tag name="KSO_WM_UNIT_ISCONTENTSTITLE" val="0"/>
  <p:tag name="KSO_WM_UNIT_HIGHLIGHT" val="0"/>
  <p:tag name="KSO_WM_UNIT_COMPATIBLE" val="0"/>
  <p:tag name="KSO_WM_UNIT_PRESET_TEXT" val="CONTENTS"/>
</p:tagLst>
</file>

<file path=ppt/theme/theme1.xml><?xml version="1.0" encoding="utf-8"?>
<a:theme xmlns:a="http://schemas.openxmlformats.org/drawingml/2006/main" name="Office 主题​​">
  <a:themeElements>
    <a:clrScheme name="自定义 167">
      <a:dk1>
        <a:srgbClr val="000000"/>
      </a:dk1>
      <a:lt1>
        <a:srgbClr val="FFFFFF"/>
      </a:lt1>
      <a:dk2>
        <a:srgbClr val="67B0E3"/>
      </a:dk2>
      <a:lt2>
        <a:srgbClr val="A0A0A0"/>
      </a:lt2>
      <a:accent1>
        <a:srgbClr val="B5B5B5"/>
      </a:accent1>
      <a:accent2>
        <a:srgbClr val="B5B5B5"/>
      </a:accent2>
      <a:accent3>
        <a:srgbClr val="B5B5B5"/>
      </a:accent3>
      <a:accent4>
        <a:srgbClr val="B5B5B5"/>
      </a:accent4>
      <a:accent5>
        <a:srgbClr val="B5B5B5"/>
      </a:accent5>
      <a:accent6>
        <a:srgbClr val="B5B5B5"/>
      </a:accent6>
      <a:hlink>
        <a:srgbClr val="0000FF"/>
      </a:hlink>
      <a:folHlink>
        <a:srgbClr val="800080"/>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11200</TotalTime>
  <Words>4018</Words>
  <Application>Microsoft Office PowerPoint</Application>
  <PresentationFormat>全屏显示(16:9)</PresentationFormat>
  <Paragraphs>471</Paragraphs>
  <Slides>80</Slides>
  <Notes>80</Notes>
  <HiddenSlides>0</HiddenSlides>
  <MMClips>3</MMClips>
  <ScaleCrop>false</ScaleCrop>
  <HeadingPairs>
    <vt:vector size="4" baseType="variant">
      <vt:variant>
        <vt:lpstr>主题</vt:lpstr>
      </vt:variant>
      <vt:variant>
        <vt:i4>1</vt:i4>
      </vt:variant>
      <vt:variant>
        <vt:lpstr>幻灯片标题</vt:lpstr>
      </vt:variant>
      <vt:variant>
        <vt:i4>80</vt:i4>
      </vt:variant>
    </vt:vector>
  </HeadingPairs>
  <TitlesOfParts>
    <vt:vector size="8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Windows 用户</cp:lastModifiedBy>
  <cp:revision>795</cp:revision>
  <dcterms:created xsi:type="dcterms:W3CDTF">2014-12-16T06:14:24Z</dcterms:created>
  <dcterms:modified xsi:type="dcterms:W3CDTF">2018-07-04T01:25:00Z</dcterms:modified>
</cp:coreProperties>
</file>